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5"/>
  </p:notesMasterIdLst>
  <p:sldIdLst>
    <p:sldId id="462" r:id="rId2"/>
    <p:sldId id="463" r:id="rId3"/>
    <p:sldId id="464" r:id="rId4"/>
    <p:sldId id="465" r:id="rId5"/>
    <p:sldId id="466" r:id="rId6"/>
    <p:sldId id="467" r:id="rId7"/>
    <p:sldId id="468" r:id="rId8"/>
    <p:sldId id="469" r:id="rId9"/>
    <p:sldId id="470" r:id="rId10"/>
    <p:sldId id="276" r:id="rId11"/>
    <p:sldId id="364" r:id="rId12"/>
    <p:sldId id="368" r:id="rId13"/>
    <p:sldId id="380" r:id="rId14"/>
    <p:sldId id="382" r:id="rId15"/>
    <p:sldId id="362" r:id="rId16"/>
    <p:sldId id="351" r:id="rId17"/>
    <p:sldId id="354" r:id="rId18"/>
    <p:sldId id="356" r:id="rId19"/>
    <p:sldId id="357" r:id="rId20"/>
    <p:sldId id="363" r:id="rId21"/>
    <p:sldId id="361" r:id="rId22"/>
    <p:sldId id="278" r:id="rId23"/>
    <p:sldId id="416" r:id="rId24"/>
    <p:sldId id="396" r:id="rId25"/>
    <p:sldId id="398" r:id="rId26"/>
    <p:sldId id="400" r:id="rId27"/>
    <p:sldId id="403" r:id="rId28"/>
    <p:sldId id="458" r:id="rId29"/>
    <p:sldId id="428" r:id="rId30"/>
    <p:sldId id="429" r:id="rId31"/>
    <p:sldId id="424" r:id="rId32"/>
    <p:sldId id="420" r:id="rId33"/>
    <p:sldId id="422" r:id="rId34"/>
    <p:sldId id="430" r:id="rId35"/>
    <p:sldId id="433" r:id="rId36"/>
    <p:sldId id="434" r:id="rId37"/>
    <p:sldId id="439" r:id="rId38"/>
    <p:sldId id="471" r:id="rId39"/>
    <p:sldId id="472" r:id="rId40"/>
    <p:sldId id="474" r:id="rId41"/>
    <p:sldId id="487" r:id="rId42"/>
    <p:sldId id="482" r:id="rId43"/>
    <p:sldId id="483" r:id="rId44"/>
    <p:sldId id="485" r:id="rId45"/>
    <p:sldId id="486" r:id="rId46"/>
    <p:sldId id="459" r:id="rId47"/>
    <p:sldId id="436" r:id="rId48"/>
    <p:sldId id="440" r:id="rId49"/>
    <p:sldId id="460" r:id="rId50"/>
    <p:sldId id="284" r:id="rId51"/>
    <p:sldId id="285" r:id="rId52"/>
    <p:sldId id="461" r:id="rId53"/>
    <p:sldId id="28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22" autoAdjust="0"/>
    <p:restoredTop sz="91533" autoAdjust="0"/>
  </p:normalViewPr>
  <p:slideViewPr>
    <p:cSldViewPr snapToGrid="0" snapToObjects="1">
      <p:cViewPr>
        <p:scale>
          <a:sx n="105" d="100"/>
          <a:sy n="105" d="100"/>
        </p:scale>
        <p:origin x="-80" y="-80"/>
      </p:cViewPr>
      <p:guideLst>
        <p:guide orient="horz" pos="2160"/>
        <p:guide pos="2880"/>
      </p:guideLst>
    </p:cSldViewPr>
  </p:slideViewPr>
  <p:outlineViewPr>
    <p:cViewPr>
      <p:scale>
        <a:sx n="33" d="100"/>
        <a:sy n="33" d="100"/>
      </p:scale>
      <p:origin x="0" y="8640"/>
    </p:cViewPr>
  </p:outlineViewPr>
  <p:notesTextViewPr>
    <p:cViewPr>
      <p:scale>
        <a:sx n="100" d="100"/>
        <a:sy n="100" d="100"/>
      </p:scale>
      <p:origin x="0" y="0"/>
    </p:cViewPr>
  </p:notesTextViewPr>
  <p:notesViewPr>
    <p:cSldViewPr snapToGrid="0" snapToObjects="1">
      <p:cViewPr varScale="1">
        <p:scale>
          <a:sx n="72" d="100"/>
          <a:sy n="72" d="100"/>
        </p:scale>
        <p:origin x="-23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C2B80E-FB21-2443-9F9D-71ACE441C166}" type="datetimeFigureOut">
              <a:rPr kumimoji="1" lang="zh-CN" altLang="en-US" smtClean="0"/>
              <a:t>18/5/26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2C262-E7A7-D447-8E60-D9885C0BBB1D}" type="slidenum">
              <a:rPr kumimoji="1" lang="zh-CN" altLang="en-US" smtClean="0"/>
              <a:t>‹#›</a:t>
            </a:fld>
            <a:endParaRPr kumimoji="1" lang="zh-CN" altLang="en-US"/>
          </a:p>
        </p:txBody>
      </p:sp>
    </p:spTree>
    <p:extLst>
      <p:ext uri="{BB962C8B-B14F-4D97-AF65-F5344CB8AC3E}">
        <p14:creationId xmlns:p14="http://schemas.microsoft.com/office/powerpoint/2010/main" val="10301743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各位老师好，我是孙立峰老师的博士生马茗，非常感谢大家参加</a:t>
            </a:r>
            <a:r>
              <a:rPr kumimoji="1" lang="zh-CN" altLang="en-US" dirty="0" smtClean="0"/>
              <a:t>我的博士论文答辩</a:t>
            </a:r>
            <a:r>
              <a:rPr kumimoji="1" lang="zh-CN" altLang="en-US" dirty="0" smtClean="0"/>
              <a:t>。我报告的题目是</a:t>
            </a:r>
            <a:r>
              <a:rPr lang="zh-CN" altLang="en-US" dirty="0" smtClean="0">
                <a:latin typeface="微软雅黑"/>
                <a:ea typeface="微软雅黑"/>
                <a:cs typeface="微软雅黑"/>
              </a:rPr>
              <a:t>基于边缘计算</a:t>
            </a:r>
            <a:r>
              <a:rPr lang="zh-CN" altLang="en-US" dirty="0" smtClean="0">
                <a:latin typeface="微软雅黑"/>
                <a:ea typeface="微软雅黑"/>
                <a:cs typeface="微软雅黑"/>
              </a:rPr>
              <a:t>的视频</a:t>
            </a:r>
            <a:r>
              <a:rPr lang="zh-CN" altLang="en-US" dirty="0" smtClean="0">
                <a:latin typeface="微软雅黑"/>
                <a:ea typeface="微软雅黑"/>
                <a:cs typeface="微软雅黑"/>
              </a:rPr>
              <a:t>内容</a:t>
            </a:r>
            <a:r>
              <a:rPr lang="zh-CN" altLang="en-US" dirty="0" smtClean="0">
                <a:latin typeface="微软雅黑"/>
                <a:ea typeface="微软雅黑"/>
                <a:cs typeface="微软雅黑"/>
              </a:rPr>
              <a:t>分发</a:t>
            </a:r>
            <a:r>
              <a:rPr lang="zh-CN" altLang="en-US" dirty="0" smtClean="0">
                <a:latin typeface="微软雅黑"/>
                <a:ea typeface="微软雅黑"/>
                <a:cs typeface="微软雅黑"/>
              </a:rPr>
              <a:t>策略研究。</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a:t>
            </a:fld>
            <a:endParaRPr kumimoji="1" lang="zh-CN" altLang="en-US"/>
          </a:p>
        </p:txBody>
      </p:sp>
    </p:spTree>
    <p:extLst>
      <p:ext uri="{BB962C8B-B14F-4D97-AF65-F5344CB8AC3E}">
        <p14:creationId xmlns:p14="http://schemas.microsoft.com/office/powerpoint/2010/main" val="4160005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首先，介绍第一部分工作，</a:t>
            </a:r>
            <a:r>
              <a:rPr lang="zh-CN" altLang="en-US" sz="1200" dirty="0" smtClean="0">
                <a:latin typeface="微软雅黑"/>
                <a:ea typeface="微软雅黑"/>
                <a:cs typeface="微软雅黑"/>
              </a:rPr>
              <a:t>基于用户分布的边缘存储资源协同分发</a:t>
            </a:r>
            <a:r>
              <a:rPr lang="zh-CN" altLang="en-US" sz="1200" dirty="0" smtClean="0">
                <a:latin typeface="微软雅黑"/>
                <a:ea typeface="微软雅黑"/>
                <a:cs typeface="微软雅黑"/>
              </a:rPr>
              <a:t>，</a:t>
            </a:r>
            <a:r>
              <a:rPr kumimoji="1" lang="zh-CN" altLang="en-US" dirty="0" smtClean="0"/>
              <a:t>目前，也有一些工作基于智能路由器分发文件内容，但是这些工作都没有考虑移动网络中，边缘视频的分发特性以及区域性的视频偏好。</a:t>
            </a: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10</a:t>
            </a:fld>
            <a:endParaRPr kumimoji="1" lang="zh-CN" altLang="en-US"/>
          </a:p>
        </p:txBody>
      </p:sp>
    </p:spTree>
    <p:extLst>
      <p:ext uri="{BB962C8B-B14F-4D97-AF65-F5344CB8AC3E}">
        <p14:creationId xmlns:p14="http://schemas.microsoft.com/office/powerpoint/2010/main" val="205759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在边缘视频</a:t>
            </a:r>
            <a:r>
              <a:rPr kumimoji="1" lang="en-US" altLang="zh-CN" dirty="0" smtClean="0"/>
              <a:t>CDN</a:t>
            </a:r>
            <a:r>
              <a:rPr kumimoji="1" lang="zh-CN" altLang="en-US" dirty="0" smtClean="0"/>
              <a:t>中，要解决内容怎样部署到边缘，以及用户怎样路由到边缘设备的问题，我们首先测量优酷边缘视频分发系统，研究目前商业系统所用的相关策略和策略缺陷。</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为了通过有限的测量获得全局的知识，我们在不同网络环境下部署内容热点和客户端进行被动和主动测量实验，监控这些设备上的文件系统和流量模式。并且截获有效</a:t>
            </a:r>
            <a:r>
              <a:rPr lang="en-US" altLang="zh-CN" sz="1200" dirty="0" smtClean="0"/>
              <a:t>API</a:t>
            </a:r>
            <a:r>
              <a:rPr lang="zh-CN" altLang="en-US" sz="1200" dirty="0" smtClean="0"/>
              <a:t>设计网络爬虫大规模获取内容部署信息。</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dirty="0" smtClean="0"/>
              <a:t>-</a:t>
            </a:r>
            <a:r>
              <a:rPr lang="en-US" altLang="zh-CN" sz="120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优酷在不到一年的时间内在其用户家中部署了超过</a:t>
            </a:r>
            <a:r>
              <a:rPr lang="en-US" altLang="zh-CN" sz="1200" dirty="0" smtClean="0"/>
              <a:t>30</a:t>
            </a:r>
            <a:r>
              <a:rPr lang="zh-CN" altLang="en-US" sz="1200" dirty="0" smtClean="0"/>
              <a:t>万个内容热点，期望将其大部分用户请求（</a:t>
            </a:r>
            <a:r>
              <a:rPr lang="en-US" altLang="zh-CN" sz="1200" dirty="0" smtClean="0"/>
              <a:t>250M</a:t>
            </a:r>
            <a:r>
              <a:rPr lang="zh-CN" altLang="en-US" sz="1200" dirty="0" smtClean="0"/>
              <a:t>）交付给内容热点。</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由于系统采用私有协议，因此深入了解系统是非常具有挑战性的。</a:t>
            </a: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11</a:t>
            </a:fld>
            <a:endParaRPr kumimoji="1" lang="zh-CN" altLang="en-US"/>
          </a:p>
        </p:txBody>
      </p:sp>
    </p:spTree>
    <p:extLst>
      <p:ext uri="{BB962C8B-B14F-4D97-AF65-F5344CB8AC3E}">
        <p14:creationId xmlns:p14="http://schemas.microsoft.com/office/powerpoint/2010/main" val="1073620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这是</a:t>
            </a:r>
            <a:r>
              <a:rPr kumimoji="1" lang="zh-CN" altLang="en-US" dirty="0" smtClean="0"/>
              <a:t>分析所得</a:t>
            </a:r>
            <a:r>
              <a:rPr kumimoji="1" lang="zh-CN" altLang="en-US" dirty="0" smtClean="0"/>
              <a:t>系统</a:t>
            </a:r>
            <a:r>
              <a:rPr kumimoji="1" lang="zh-CN" altLang="en-US" dirty="0" smtClean="0"/>
              <a:t>的流程框图，内容热点每小时向调度服务器询问内容复制任务，调度服务器决策，需要复制哪些内容到哪些边缘热点。一方面，如果往每个内容热点上复制内容，将导致极大的复制开销；另一方面，如果不利用这些热点资源，用户就不能就近获取内容，用户体验下降。</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12</a:t>
            </a:fld>
            <a:endParaRPr kumimoji="1" lang="zh-CN" altLang="en-US"/>
          </a:p>
        </p:txBody>
      </p:sp>
    </p:spTree>
    <p:extLst>
      <p:ext uri="{BB962C8B-B14F-4D97-AF65-F5344CB8AC3E}">
        <p14:creationId xmlns:p14="http://schemas.microsoft.com/office/powerpoint/2010/main" val="386466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这两幅图分析了全局条件下系统的内容部署和用户路由策略，左图给出了不同流行度的视频在各地区的复制比例，我们发现不同内容在各地区部署比例基本一致，</a:t>
            </a:r>
            <a:r>
              <a:rPr kumimoji="1" lang="zh-CN" altLang="en-US" dirty="0" smtClean="0"/>
              <a:t>没有考虑</a:t>
            </a:r>
            <a:r>
              <a:rPr kumimoji="1" lang="zh-CN" altLang="en-US" dirty="0" smtClean="0"/>
              <a:t>局部</a:t>
            </a:r>
            <a:r>
              <a:rPr kumimoji="1" lang="zh-CN" altLang="en-US" dirty="0" smtClean="0"/>
              <a:t>流行度</a:t>
            </a:r>
            <a:r>
              <a:rPr kumimoji="1" lang="zh-CN" altLang="en-US" dirty="0" smtClean="0"/>
              <a:t>，</a:t>
            </a:r>
            <a:endParaRPr kumimoji="1" lang="en-US" altLang="zh-CN" dirty="0" smtClean="0"/>
          </a:p>
          <a:p>
            <a:r>
              <a:rPr kumimoji="1" lang="zh-CN" altLang="en-US" dirty="0" smtClean="0"/>
              <a:t>另外，从热点服务用户的地域分布图来看，热点采取就近策略服务用户。</a:t>
            </a: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13</a:t>
            </a:fld>
            <a:endParaRPr kumimoji="1" lang="zh-CN" altLang="en-US"/>
          </a:p>
        </p:txBody>
      </p:sp>
    </p:spTree>
    <p:extLst>
      <p:ext uri="{BB962C8B-B14F-4D97-AF65-F5344CB8AC3E}">
        <p14:creationId xmlns:p14="http://schemas.microsoft.com/office/powerpoint/2010/main" val="41199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，然后我们验证系统内容放置策略的有效性。发现内容在边缘热点的部署副本数量并不能很好的匹配他的流行度，跟踪几个</a:t>
            </a:r>
            <a:r>
              <a:rPr lang="zh-CN" altLang="en-US" dirty="0" smtClean="0"/>
              <a:t>具体</a:t>
            </a:r>
            <a:r>
              <a:rPr lang="zh-CN" altLang="en-US" dirty="0" smtClean="0"/>
              <a:t>的</a:t>
            </a:r>
            <a:r>
              <a:rPr lang="en-US" altLang="zh-CN" dirty="0" smtClean="0"/>
              <a:t>case</a:t>
            </a:r>
            <a:r>
              <a:rPr lang="zh-CN" altLang="en-US" dirty="0" smtClean="0"/>
              <a:t>，</a:t>
            </a:r>
            <a:r>
              <a:rPr lang="zh-CN" altLang="en-US" dirty="0" smtClean="0"/>
              <a:t>可</a:t>
            </a:r>
            <a:r>
              <a:rPr lang="zh-CN" altLang="en-US" dirty="0" smtClean="0"/>
              <a:t>以</a:t>
            </a:r>
            <a:r>
              <a:rPr lang="zh-CN" altLang="en-US" dirty="0" smtClean="0"/>
              <a:t>看</a:t>
            </a:r>
            <a:r>
              <a:rPr lang="zh-CN" altLang="en-US" dirty="0" smtClean="0"/>
              <a:t>到目前的内容</a:t>
            </a:r>
            <a:r>
              <a:rPr lang="zh-CN" altLang="en-US" dirty="0" smtClean="0"/>
              <a:t>部署</a:t>
            </a:r>
            <a:r>
              <a:rPr lang="zh-CN" altLang="en-US" dirty="0" smtClean="0"/>
              <a:t>明显滞后于</a:t>
            </a:r>
            <a:r>
              <a:rPr lang="zh-CN" altLang="en-US" dirty="0" smtClean="0"/>
              <a:t>视频</a:t>
            </a:r>
            <a:r>
              <a:rPr lang="zh-CN" altLang="en-US" dirty="0" smtClean="0"/>
              <a:t>流行度的变化。</a:t>
            </a: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14</a:t>
            </a:fld>
            <a:endParaRPr kumimoji="1" lang="zh-CN" altLang="en-US"/>
          </a:p>
        </p:txBody>
      </p:sp>
    </p:spTree>
    <p:extLst>
      <p:ext uri="{BB962C8B-B14F-4D97-AF65-F5344CB8AC3E}">
        <p14:creationId xmlns:p14="http://schemas.microsoft.com/office/powerpoint/2010/main" val="4099049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下面，我们通过数据测量，说明在边缘内容部署时，考虑内容局部流行度的必要性。</a:t>
            </a:r>
            <a:r>
              <a:rPr kumimoji="1" lang="zh-CN" altLang="en-US" dirty="0" smtClean="0"/>
              <a:t>通过将爱奇艺视频请求信息和边缘热点信息映射到地图上，并对地图进行分区，</a:t>
            </a:r>
            <a:r>
              <a:rPr kumimoji="1" lang="zh-CN" altLang="en-US" dirty="0" smtClean="0"/>
              <a:t>有些小区域有几千甚至几万个热点，并且</a:t>
            </a:r>
            <a:r>
              <a:rPr kumimoji="1" lang="en-US" altLang="zh-CN" dirty="0" smtClean="0"/>
              <a:t>90%</a:t>
            </a:r>
            <a:r>
              <a:rPr kumimoji="1" lang="zh-CN" altLang="en-US" dirty="0" smtClean="0"/>
              <a:t>的请求能够在</a:t>
            </a:r>
            <a:r>
              <a:rPr kumimoji="1" lang="en-US" altLang="zh-CN" dirty="0" smtClean="0"/>
              <a:t>300</a:t>
            </a:r>
            <a:r>
              <a:rPr kumimoji="1" lang="zh-CN" altLang="en-US" dirty="0" smtClean="0"/>
              <a:t>米以内发现至少一个边缘热点</a:t>
            </a:r>
            <a:r>
              <a:rPr kumimoji="1" lang="zh-CN" altLang="en-US" dirty="0" smtClean="0"/>
              <a:t>。</a:t>
            </a:r>
            <a:r>
              <a:rPr kumimoji="1" lang="zh-CN" altLang="en-US" dirty="0" smtClean="0"/>
              <a:t>表明</a:t>
            </a:r>
            <a:r>
              <a:rPr kumimoji="1" lang="zh-CN" altLang="en-US" dirty="0" smtClean="0"/>
              <a:t>已经被</a:t>
            </a:r>
            <a:r>
              <a:rPr kumimoji="1" lang="zh-CN" altLang="en-US" dirty="0" smtClean="0"/>
              <a:t>大量</a:t>
            </a:r>
            <a:r>
              <a:rPr kumimoji="1" lang="zh-CN" altLang="en-US" dirty="0" smtClean="0"/>
              <a:t>部署的边缘</a:t>
            </a:r>
            <a:r>
              <a:rPr kumimoji="1" lang="zh-CN" altLang="en-US" dirty="0" smtClean="0"/>
              <a:t>设备，</a:t>
            </a:r>
            <a:r>
              <a:rPr kumimoji="1" lang="zh-CN" altLang="en-US" dirty="0" smtClean="0"/>
              <a:t>成为在边缘分发视频</a:t>
            </a:r>
            <a:r>
              <a:rPr kumimoji="1" lang="zh-CN" altLang="en-US" dirty="0" smtClean="0"/>
              <a:t>内容的潜在资源，边缘视频</a:t>
            </a:r>
            <a:r>
              <a:rPr kumimoji="1" lang="en-US" altLang="zh-CN" dirty="0" smtClean="0"/>
              <a:t>CDN</a:t>
            </a:r>
            <a:r>
              <a:rPr kumimoji="1" lang="zh-CN" altLang="en-US" dirty="0" smtClean="0"/>
              <a:t>应该考虑更精准的用户路由和内容部署。</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下面分析不同热点之间，流行内容的差异性</a:t>
            </a:r>
            <a:r>
              <a:rPr kumimoji="1" lang="zh-CN" altLang="en-US" dirty="0" smtClean="0"/>
              <a:t>。</a:t>
            </a:r>
            <a:r>
              <a:rPr kumimoji="1" lang="zh-CN" altLang="en-US" dirty="0" smtClean="0"/>
              <a:t>右下图</a:t>
            </a:r>
            <a:r>
              <a:rPr kumimoji="1" lang="zh-CN" altLang="en-US" dirty="0" smtClean="0"/>
              <a:t>不同曲线表示了随机选</a:t>
            </a:r>
            <a:r>
              <a:rPr kumimoji="1" lang="zh-CN" altLang="en-US" dirty="0" smtClean="0"/>
              <a:t>取的边缘热点比例，选取比例越大意味着热点覆盖区域越小</a:t>
            </a:r>
            <a:r>
              <a:rPr kumimoji="1" lang="zh-CN" altLang="en-US" dirty="0" smtClean="0"/>
              <a:t>，</a:t>
            </a:r>
            <a:r>
              <a:rPr kumimoji="1" lang="zh-CN" altLang="en-US" dirty="0" smtClean="0"/>
              <a:t>通过</a:t>
            </a:r>
            <a:r>
              <a:rPr kumimoji="1" lang="en-US" altLang="zh-CN" dirty="0" err="1" smtClean="0"/>
              <a:t>jaccard</a:t>
            </a:r>
            <a:r>
              <a:rPr kumimoji="1" lang="zh-CN" altLang="en-US" dirty="0" smtClean="0"/>
              <a:t>相关性计算</a:t>
            </a:r>
            <a:r>
              <a:rPr kumimoji="1" lang="zh-CN" altLang="en-US" dirty="0" smtClean="0"/>
              <a:t>可以发现，</a:t>
            </a:r>
            <a:r>
              <a:rPr kumimoji="1" lang="zh-CN" altLang="en-US" dirty="0" smtClean="0"/>
              <a:t>越小的</a:t>
            </a:r>
            <a:r>
              <a:rPr kumimoji="1" lang="zh-CN" altLang="en-US" dirty="0" smtClean="0"/>
              <a:t>区域</a:t>
            </a:r>
            <a:r>
              <a:rPr kumimoji="1" lang="zh-CN" altLang="en-US" dirty="0" smtClean="0"/>
              <a:t>之间</a:t>
            </a:r>
            <a:r>
              <a:rPr kumimoji="1" lang="zh-CN" altLang="en-US" dirty="0" smtClean="0"/>
              <a:t>内容相似性</a:t>
            </a:r>
            <a:r>
              <a:rPr kumimoji="1" lang="zh-CN" altLang="en-US" dirty="0" smtClean="0"/>
              <a:t>差异越大</a:t>
            </a:r>
            <a:r>
              <a:rPr kumimoji="1" lang="zh-CN" altLang="en-US" dirty="0" smtClean="0"/>
              <a:t>。</a:t>
            </a:r>
            <a:r>
              <a:rPr kumimoji="1" lang="zh-CN" altLang="en-US" dirty="0" smtClean="0"/>
              <a:t>为了更好的服务用户，应该根据区域性的用户偏好差异，进行个性化内容分发，而不是目前系统所采用的全局内容部署。</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zh-CN" dirty="0" smtClean="0"/>
              <a:t>-</a:t>
            </a:r>
            <a:r>
              <a:rPr kumimoji="1" lang="en-US" altLang="zh-CN" dirty="0" smtClean="0"/>
              <a:t>----------</a:t>
            </a:r>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Cooperation Potential and Design Insights </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我们研究了热点协作中的两个设计空间，包括热点对之间的工作负载相关性，和内容相似性。</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左图显示</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天内两个热点负载序列的</a:t>
            </a:r>
            <a:r>
              <a:rPr lang="en-US" altLang="zh-CN" sz="1200" kern="1200" dirty="0" smtClean="0">
                <a:solidFill>
                  <a:schemeClr val="tx1"/>
                </a:solidFill>
                <a:effectLst/>
                <a:latin typeface="+mn-lt"/>
                <a:ea typeface="+mn-ea"/>
                <a:cs typeface="+mn-cs"/>
              </a:rPr>
              <a:t>Spearman</a:t>
            </a:r>
            <a:r>
              <a:rPr lang="zh-CN" altLang="en-US" sz="1200" kern="1200" dirty="0" smtClean="0">
                <a:solidFill>
                  <a:schemeClr val="tx1"/>
                </a:solidFill>
                <a:effectLst/>
                <a:latin typeface="+mn-lt"/>
                <a:ea typeface="+mn-ea"/>
                <a:cs typeface="+mn-cs"/>
              </a:rPr>
              <a:t>相关系数，我们观察到邻近热点对之间的很低的依赖关系，表明热点可以相互合作，进行负载均衡，</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右图显示热点之间的杰卡德内容相似性。观察由于小群体的影响，不同热点地区流行的内容可能会有很大差异（即，每个热点所要求的内容的受欢迎程度受到少量本地请求的影响）。</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因此在</a:t>
            </a:r>
            <a:r>
              <a:rPr lang="en-US" altLang="zh-CN" sz="1200" kern="1200" dirty="0" err="1" smtClean="0">
                <a:solidFill>
                  <a:schemeClr val="tx1"/>
                </a:solidFill>
                <a:effectLst/>
                <a:latin typeface="+mn-lt"/>
                <a:ea typeface="+mn-ea"/>
                <a:cs typeface="+mn-cs"/>
              </a:rPr>
              <a:t>crowdsourced</a:t>
            </a: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C</a:t>
            </a:r>
            <a:r>
              <a:rPr lang="en-US" altLang="zh-CN" sz="1200" kern="1200" dirty="0" smtClean="0">
                <a:solidFill>
                  <a:schemeClr val="tx1"/>
                </a:solidFill>
                <a:effectLst/>
                <a:latin typeface="+mn-lt"/>
                <a:ea typeface="+mn-ea"/>
                <a:cs typeface="+mn-cs"/>
              </a:rPr>
              <a:t>DN</a:t>
            </a:r>
            <a:r>
              <a:rPr lang="zh-CN" altLang="en-US" sz="1200" kern="1200" dirty="0" smtClean="0">
                <a:solidFill>
                  <a:schemeClr val="tx1"/>
                </a:solidFill>
                <a:effectLst/>
                <a:latin typeface="+mn-lt"/>
                <a:ea typeface="+mn-ea"/>
                <a:cs typeface="+mn-cs"/>
              </a:rPr>
              <a:t>中，我们应该通过利用热点之间的内容相似性来设计请求用户路由方案。</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examine two design spaces in the hotspot coordination, including workload correlation and content similarity correlation between pairs of hotspots.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lef</a:t>
            </a:r>
            <a:r>
              <a:rPr lang="en-US" altLang="zh-CN" sz="1200" kern="1200" baseline="0" dirty="0" smtClean="0">
                <a:solidFill>
                  <a:schemeClr val="tx1"/>
                </a:solidFill>
                <a:effectLst/>
                <a:latin typeface="+mn-lt"/>
                <a:ea typeface="+mn-ea"/>
                <a:cs typeface="+mn-cs"/>
              </a:rPr>
              <a:t>t figure show </a:t>
            </a:r>
            <a:r>
              <a:rPr lang="en-US" altLang="zh-CN" sz="1200" kern="1200" dirty="0" smtClean="0">
                <a:solidFill>
                  <a:schemeClr val="tx1"/>
                </a:solidFill>
                <a:effectLst/>
                <a:latin typeface="+mn-lt"/>
                <a:ea typeface="+mn-ea"/>
                <a:cs typeface="+mn-cs"/>
              </a:rPr>
              <a:t>the workload correlation over 1 hour timeslots during 1 day. We observe a low-level dependency between pairs of nearby hotspots</a:t>
            </a:r>
            <a:r>
              <a:rPr lang="en-US" altLang="zh-CN" sz="1200" kern="1200" baseline="0" dirty="0" smtClean="0">
                <a:solidFill>
                  <a:schemeClr val="tx1"/>
                </a:solidFill>
                <a:effectLst/>
                <a:latin typeface="+mn-lt"/>
                <a:ea typeface="+mn-ea"/>
                <a:cs typeface="+mn-cs"/>
              </a:rPr>
              <a:t>, indicating that hotspots </a:t>
            </a:r>
            <a:r>
              <a:rPr lang="en-US" altLang="zh-CN" sz="1200" i="1" kern="1200" dirty="0" smtClean="0">
                <a:solidFill>
                  <a:schemeClr val="tx1"/>
                </a:solidFill>
                <a:effectLst/>
                <a:latin typeface="+mn-lt"/>
                <a:ea typeface="+mn-ea"/>
                <a:cs typeface="+mn-cs"/>
              </a:rPr>
              <a:t>could cooperate with each other spanning the time of day for workload balancing</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right figure show</a:t>
            </a:r>
            <a:r>
              <a:rPr lang="en-US" altLang="zh-CN" sz="1200" kern="1200" dirty="0" smtClean="0">
                <a:solidFill>
                  <a:schemeClr val="tx1"/>
                </a:solidFill>
                <a:effectLst/>
                <a:latin typeface="+mn-lt"/>
                <a:ea typeface="+mn-ea"/>
                <a:cs typeface="+mn-cs"/>
              </a:rPr>
              <a:t> the content correlation between hotspots. </a:t>
            </a:r>
            <a:r>
              <a:rPr lang="en-US" altLang="zh-CN" sz="1200" kern="1200" baseline="0" dirty="0" smtClean="0">
                <a:solidFill>
                  <a:schemeClr val="tx1"/>
                </a:solidFill>
                <a:effectLst/>
                <a:latin typeface="+mn-lt"/>
                <a:ea typeface="+mn-ea"/>
                <a:cs typeface="+mn-cs"/>
              </a:rPr>
              <a:t>We observe</a:t>
            </a:r>
            <a:r>
              <a:rPr lang="en-US" altLang="zh-CN" dirty="0" smtClean="0"/>
              <a:t> contents cached</a:t>
            </a:r>
            <a:r>
              <a:rPr lang="en-US" altLang="zh-CN" baseline="0" dirty="0" smtClean="0"/>
              <a:t> in </a:t>
            </a:r>
            <a:r>
              <a:rPr lang="en-US" altLang="zh-CN" dirty="0" smtClean="0"/>
              <a:t>hotspots can be significantly different between each other due to the influence of small population (i.e., the popularity of contents requested at each hotspot is influenced by a small number of local requests).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The traditional request redirection strategy which only considers the content</a:t>
            </a:r>
            <a:r>
              <a:rPr lang="en-US" altLang="zh-CN" sz="1200" i="1" kern="1200" baseline="0" dirty="0" smtClean="0">
                <a:solidFill>
                  <a:schemeClr val="tx1"/>
                </a:solidFill>
                <a:effectLst/>
                <a:latin typeface="+mn-lt"/>
                <a:ea typeface="+mn-ea"/>
                <a:cs typeface="+mn-cs"/>
              </a:rPr>
              <a:t> access delay</a:t>
            </a:r>
            <a:r>
              <a:rPr lang="en-US" altLang="zh-CN" sz="1200" i="1" kern="1200" dirty="0" smtClean="0">
                <a:solidFill>
                  <a:schemeClr val="tx1"/>
                </a:solidFill>
                <a:effectLst/>
                <a:latin typeface="+mn-lt"/>
                <a:ea typeface="+mn-ea"/>
                <a:cs typeface="+mn-cs"/>
              </a:rPr>
              <a:t> but ignores the content popularity distribution is not suitable for the </a:t>
            </a:r>
            <a:r>
              <a:rPr lang="en-US" altLang="zh-CN" sz="1200" i="1" kern="1200" dirty="0" err="1" smtClean="0">
                <a:solidFill>
                  <a:schemeClr val="tx1"/>
                </a:solidFill>
                <a:effectLst/>
                <a:latin typeface="+mn-lt"/>
                <a:ea typeface="+mn-ea"/>
                <a:cs typeface="+mn-cs"/>
              </a:rPr>
              <a:t>crowdsourced</a:t>
            </a:r>
            <a:r>
              <a:rPr lang="en-US" altLang="zh-CN" sz="1200" i="1" kern="1200" dirty="0" smtClean="0">
                <a:solidFill>
                  <a:schemeClr val="tx1"/>
                </a:solidFill>
                <a:effectLst/>
                <a:latin typeface="+mn-lt"/>
                <a:ea typeface="+mn-ea"/>
                <a:cs typeface="+mn-cs"/>
              </a:rPr>
              <a:t> CDN, hence we should carefully design the request redirection scheme by making use of the content similarity between hotspots in </a:t>
            </a:r>
            <a:r>
              <a:rPr lang="en-US" altLang="zh-CN" sz="1200" i="1" kern="1200" dirty="0" err="1" smtClean="0">
                <a:solidFill>
                  <a:schemeClr val="tx1"/>
                </a:solidFill>
                <a:effectLst/>
                <a:latin typeface="+mn-lt"/>
                <a:ea typeface="+mn-ea"/>
                <a:cs typeface="+mn-cs"/>
              </a:rPr>
              <a:t>crowdsourced</a:t>
            </a:r>
            <a:r>
              <a:rPr lang="en-US" altLang="zh-CN" sz="1200" i="1" kern="1200" dirty="0" smtClean="0">
                <a:solidFill>
                  <a:schemeClr val="tx1"/>
                </a:solidFill>
                <a:effectLst/>
                <a:latin typeface="+mn-lt"/>
                <a:ea typeface="+mn-ea"/>
                <a:cs typeface="+mn-cs"/>
              </a:rPr>
              <a:t> CDN.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the best of our knowledge, the user redirection problem both considering the content placement cost and request balancing has not been well addressed in the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CDN.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Meanwhile, the scalability is another important problem because request redirection strategies have to be efficiently enforced to massive individual hotspots.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15</a:t>
            </a:fld>
            <a:endParaRPr kumimoji="1" lang="zh-CN" altLang="en-US"/>
          </a:p>
        </p:txBody>
      </p:sp>
    </p:spTree>
    <p:extLst>
      <p:ext uri="{BB962C8B-B14F-4D97-AF65-F5344CB8AC3E}">
        <p14:creationId xmlns:p14="http://schemas.microsoft.com/office/powerpoint/2010/main" val="223573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sz="1400" dirty="0" smtClean="0"/>
              <a:t>接下来研究利用就近路由策略服务用户的缺陷，发现</a:t>
            </a:r>
            <a:r>
              <a:rPr lang="zh-CN" altLang="en-US" sz="1400" kern="1200" dirty="0" smtClean="0">
                <a:solidFill>
                  <a:schemeClr val="tx1"/>
                </a:solidFill>
                <a:effectLst/>
                <a:latin typeface="+mn-lt"/>
                <a:ea typeface="+mn-ea"/>
                <a:cs typeface="+mn-cs"/>
              </a:rPr>
              <a:t>热点负载受边缘用户密度的影响，一部分热点超载，而另一部分热点不能被很好利用。通过计算热点之间 负载变化向量的相关系数，观察到邻近热点对之间的依赖关系较低，表明热点可以相互合作，进行负载均衡的内容分发，</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4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16</a:t>
            </a:fld>
            <a:endParaRPr kumimoji="1" lang="zh-CN" altLang="en-US"/>
          </a:p>
        </p:txBody>
      </p:sp>
    </p:spTree>
    <p:extLst>
      <p:ext uri="{BB962C8B-B14F-4D97-AF65-F5344CB8AC3E}">
        <p14:creationId xmlns:p14="http://schemas.microsoft.com/office/powerpoint/2010/main" val="223573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因此为了更好的利用边缘存储资源为用户提供服务，我们在用户路由问题中综合考虑用户体验与复制开销，第一个约束条件保证每个用户都被会被服务；第二个条件保证，服务用户的热点已经缓存了用户请求的内容，下面两个条件分别保证热点服务的请求数量不同超过其带宽上限，以及热点缓存的内容不超过其存储空间。</a:t>
            </a: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显然，这是一个是</a:t>
            </a:r>
            <a:r>
              <a:rPr lang="en-US" altLang="zh-CN" sz="1200" kern="1200" dirty="0" smtClean="0">
                <a:solidFill>
                  <a:schemeClr val="tx1"/>
                </a:solidFill>
                <a:effectLst/>
                <a:latin typeface="+mn-lt"/>
                <a:ea typeface="+mn-ea"/>
                <a:cs typeface="+mn-cs"/>
              </a:rPr>
              <a:t>NP-hard</a:t>
            </a:r>
            <a:r>
              <a:rPr lang="zh-CN" altLang="en-US" sz="1200" kern="1200" dirty="0" smtClean="0">
                <a:solidFill>
                  <a:schemeClr val="tx1"/>
                </a:solidFill>
                <a:effectLst/>
                <a:latin typeface="+mn-lt"/>
                <a:ea typeface="+mn-ea"/>
                <a:cs typeface="+mn-cs"/>
              </a:rPr>
              <a:t>的分配问题。因此，我们应该为边缘视频</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设计一个有效的解决方案。</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17</a:t>
            </a:fld>
            <a:endParaRPr kumimoji="1" lang="zh-CN" altLang="en-US"/>
          </a:p>
        </p:txBody>
      </p:sp>
    </p:spTree>
    <p:extLst>
      <p:ext uri="{BB962C8B-B14F-4D97-AF65-F5344CB8AC3E}">
        <p14:creationId xmlns:p14="http://schemas.microsoft.com/office/powerpoint/2010/main" val="106183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下面提出一个多项式时间算法，来同时考虑各热点的工作负载，用户内容访问延迟 和内容区域分布特性（即，请求平衡和内容聚合解决方</a:t>
            </a:r>
            <a:r>
              <a:rPr lang="zh-CN" altLang="en-US" sz="1200" kern="1200" dirty="0" smtClean="0">
                <a:solidFill>
                  <a:schemeClr val="tx1"/>
                </a:solidFill>
                <a:effectLst/>
                <a:latin typeface="+mn-lt"/>
                <a:ea typeface="+mn-ea"/>
                <a:cs typeface="+mn-cs"/>
              </a:rPr>
              <a:t>案，</a:t>
            </a: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a:t>
            </a:r>
            <a:r>
              <a:rPr lang="zh-CN" altLang="en-US" sz="1200" kern="1200" dirty="0" smtClean="0">
                <a:solidFill>
                  <a:schemeClr val="tx1"/>
                </a:solidFill>
                <a:effectLst/>
                <a:latin typeface="+mn-lt"/>
                <a:ea typeface="+mn-ea"/>
                <a:cs typeface="+mn-cs"/>
              </a:rPr>
              <a:t>将用户</a:t>
            </a:r>
            <a:r>
              <a:rPr lang="zh-CN" altLang="en-US" sz="1200" kern="1200" dirty="0" smtClean="0">
                <a:solidFill>
                  <a:schemeClr val="tx1"/>
                </a:solidFill>
                <a:effectLst/>
                <a:latin typeface="+mn-lt"/>
                <a:ea typeface="+mn-ea"/>
                <a:cs typeface="+mn-cs"/>
              </a:rPr>
              <a:t>到内容</a:t>
            </a:r>
            <a:r>
              <a:rPr lang="zh-CN" altLang="en-US" sz="1200" kern="1200" dirty="0" smtClean="0">
                <a:solidFill>
                  <a:schemeClr val="tx1"/>
                </a:solidFill>
                <a:effectLst/>
                <a:latin typeface="+mn-lt"/>
                <a:ea typeface="+mn-ea"/>
                <a:cs typeface="+mn-cs"/>
              </a:rPr>
              <a:t>热点</a:t>
            </a:r>
            <a:r>
              <a:rPr lang="zh-CN" altLang="en-US"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路由问题转换为</a:t>
            </a:r>
            <a:r>
              <a:rPr lang="zh-CN" altLang="en-US" sz="1200" kern="1200" dirty="0" smtClean="0">
                <a:solidFill>
                  <a:schemeClr val="tx1"/>
                </a:solidFill>
                <a:effectLst/>
                <a:latin typeface="+mn-lt"/>
                <a:ea typeface="+mn-ea"/>
                <a:cs typeface="+mn-cs"/>
              </a:rPr>
              <a:t>最小成本</a:t>
            </a:r>
            <a:r>
              <a:rPr lang="zh-CN" altLang="en-US" sz="1200" kern="1200" dirty="0" smtClean="0">
                <a:solidFill>
                  <a:schemeClr val="tx1"/>
                </a:solidFill>
                <a:effectLst/>
                <a:latin typeface="+mn-lt"/>
                <a:ea typeface="+mn-ea"/>
                <a:cs typeface="+mn-cs"/>
              </a:rPr>
              <a:t>最大流网络问题</a:t>
            </a: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鉴于移动用户的请求密度分布动态性，热点的工作负载和服务能力不同，我们得到了过载的热点集合和未充分利用的热点集合。</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为了最小化用户内容访问累积延迟，</a:t>
            </a:r>
            <a:r>
              <a:rPr lang="zh-CN" altLang="en-US" sz="1200" kern="1200" dirty="0" smtClean="0">
                <a:solidFill>
                  <a:schemeClr val="tx1"/>
                </a:solidFill>
                <a:effectLst/>
                <a:latin typeface="+mn-lt"/>
                <a:ea typeface="+mn-ea"/>
                <a:cs typeface="+mn-cs"/>
              </a:rPr>
              <a:t>请求应该</a:t>
            </a:r>
            <a:r>
              <a:rPr lang="zh-CN" altLang="en-US" sz="1200" kern="1200" dirty="0" smtClean="0">
                <a:solidFill>
                  <a:schemeClr val="tx1"/>
                </a:solidFill>
                <a:effectLst/>
                <a:latin typeface="+mn-lt"/>
                <a:ea typeface="+mn-ea"/>
                <a:cs typeface="+mn-cs"/>
              </a:rPr>
              <a:t>尽</a:t>
            </a:r>
            <a:r>
              <a:rPr lang="zh-CN" altLang="en-US" sz="1200" kern="1200" dirty="0" smtClean="0">
                <a:solidFill>
                  <a:schemeClr val="tx1"/>
                </a:solidFill>
                <a:effectLst/>
                <a:latin typeface="+mn-lt"/>
                <a:ea typeface="+mn-ea"/>
                <a:cs typeface="+mn-cs"/>
              </a:rPr>
              <a:t>可能被其临</a:t>
            </a:r>
            <a:r>
              <a:rPr lang="zh-CN" altLang="en-US" sz="1200" kern="1200" dirty="0" smtClean="0">
                <a:solidFill>
                  <a:schemeClr val="tx1"/>
                </a:solidFill>
                <a:effectLst/>
                <a:latin typeface="+mn-lt"/>
                <a:ea typeface="+mn-ea"/>
                <a:cs typeface="+mn-cs"/>
              </a:rPr>
              <a:t>近的热点服务。 因此，我们在将热点之间的延迟距离，做为超载请求从过载热点转移到低负载热点时，网络流模型中边的成本。过载热点的超载请求量和低负载热点的额外服务能力中的较小值做为边的容量</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那么给定这个进行负载均衡的网络流图，可以通过找到从源点到汇点的最大流来确定两个热点对之间的请求转移量</a:t>
            </a:r>
            <a:r>
              <a:rPr lang="en-US" altLang="zh-CN" sz="1200" kern="1200" dirty="0" err="1" smtClean="0">
                <a:solidFill>
                  <a:schemeClr val="tx1"/>
                </a:solidFill>
                <a:effectLst/>
                <a:latin typeface="+mn-lt"/>
                <a:ea typeface="+mn-ea"/>
                <a:cs typeface="+mn-cs"/>
              </a:rPr>
              <a:t>fij</a:t>
            </a:r>
            <a:r>
              <a:rPr lang="zh-CN" altLang="en-US" sz="1200" kern="1200" dirty="0" smtClean="0">
                <a:solidFill>
                  <a:schemeClr val="tx1"/>
                </a:solidFill>
                <a:effectLst/>
                <a:latin typeface="+mn-lt"/>
                <a:ea typeface="+mn-ea"/>
                <a:cs typeface="+mn-cs"/>
              </a:rPr>
              <a:t>，使得总的延迟成本最小化。</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Nex</a:t>
            </a:r>
            <a:r>
              <a:rPr lang="en-US" altLang="zh-CN" sz="1200" kern="1200" baseline="0" dirty="0" smtClean="0">
                <a:solidFill>
                  <a:schemeClr val="tx1"/>
                </a:solidFill>
                <a:effectLst/>
                <a:latin typeface="+mn-lt"/>
                <a:ea typeface="+mn-ea"/>
                <a:cs typeface="+mn-cs"/>
              </a:rPr>
              <a:t>t we explain the solution details. First, we </a:t>
            </a:r>
            <a:r>
              <a:rPr lang="en-US" altLang="zh-CN" sz="1200" kern="1200" dirty="0" smtClean="0">
                <a:solidFill>
                  <a:schemeClr val="tx1"/>
                </a:solidFill>
                <a:effectLst/>
                <a:latin typeface="+mn-lt"/>
                <a:ea typeface="+mn-ea"/>
                <a:cs typeface="+mn-cs"/>
              </a:rPr>
              <a:t>consider the request balancing as a MCMF network problem;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Given</a:t>
            </a:r>
            <a:r>
              <a:rPr lang="en-US" altLang="zh-CN" baseline="0" dirty="0" smtClean="0"/>
              <a:t> the hotspots’ workload and service capacity, we get a set of overloaded hotspots and under-utilized hotspots.</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minimize the accumulated latency, we consider requests should be served by its nearest hotspots as much as possible. Then we redirect extra requests from overloaded hotspots to under-utilized hotspots by considering the latency as the cost in MCMF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Given a network graph </a:t>
            </a:r>
            <a:r>
              <a:rPr lang="en-US" altLang="zh-CN" sz="1200" kern="1200" dirty="0" err="1" smtClean="0">
                <a:solidFill>
                  <a:schemeClr val="tx1"/>
                </a:solidFill>
                <a:effectLst/>
                <a:latin typeface="+mn-lt"/>
                <a:ea typeface="+mn-ea"/>
                <a:cs typeface="+mn-cs"/>
              </a:rPr>
              <a:t>Gd</a:t>
            </a:r>
            <a:r>
              <a:rPr lang="en-US" altLang="zh-CN" sz="1200" kern="1200" dirty="0" smtClean="0">
                <a:solidFill>
                  <a:schemeClr val="tx1"/>
                </a:solidFill>
                <a:effectLst/>
                <a:latin typeface="+mn-lt"/>
                <a:ea typeface="+mn-ea"/>
                <a:cs typeface="+mn-cs"/>
              </a:rPr>
              <a:t>(V,E), we could determine the </a:t>
            </a:r>
            <a:r>
              <a:rPr lang="en-US" altLang="zh-CN" sz="1200" kern="1200" dirty="0" err="1" smtClean="0">
                <a:solidFill>
                  <a:schemeClr val="tx1"/>
                </a:solidFill>
                <a:effectLst/>
                <a:latin typeface="+mn-lt"/>
                <a:ea typeface="+mn-ea"/>
                <a:cs typeface="+mn-cs"/>
              </a:rPr>
              <a:t>fij</a:t>
            </a:r>
            <a:r>
              <a:rPr lang="en-US" altLang="zh-CN" sz="1200" kern="1200" dirty="0" smtClean="0">
                <a:solidFill>
                  <a:schemeClr val="tx1"/>
                </a:solidFill>
                <a:effectLst/>
                <a:latin typeface="+mn-lt"/>
                <a:ea typeface="+mn-ea"/>
                <a:cs typeface="+mn-cs"/>
              </a:rPr>
              <a:t> by finding the maximum flow from source to sink such that the total latency cost of the flow is minimized.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18</a:t>
            </a:fld>
            <a:endParaRPr kumimoji="1" lang="zh-CN" altLang="en-US"/>
          </a:p>
        </p:txBody>
      </p:sp>
    </p:spTree>
    <p:extLst>
      <p:ext uri="{BB962C8B-B14F-4D97-AF65-F5344CB8AC3E}">
        <p14:creationId xmlns:p14="http://schemas.microsoft.com/office/powerpoint/2010/main" val="24928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然后，我们将内容聚合结合到框架中，使用层次聚类算法，基于边缘热点对之间的内容相似性距离对热点进行聚类。</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然后对于每个未充分利用的热点和每个热点类型，我们添加一个导流节点。通过引导具有高内容相似性的热点之间进行工作负载转移，减少负载均衡引起的内容复制成本。</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通过解现在这个内容聚合的网络流图，来获得最终的用户请求分流策略。</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we incorporate </a:t>
            </a:r>
            <a:r>
              <a:rPr lang="en-US" altLang="zh-CN" sz="1200" i="1" kern="1200" dirty="0" smtClean="0">
                <a:solidFill>
                  <a:schemeClr val="tx1"/>
                </a:solidFill>
                <a:effectLst/>
                <a:latin typeface="+mn-lt"/>
                <a:ea typeface="+mn-ea"/>
                <a:cs typeface="+mn-cs"/>
              </a:rPr>
              <a:t>content aggregation </a:t>
            </a:r>
            <a:r>
              <a:rPr lang="en-US" altLang="zh-CN" sz="1200" kern="1200" dirty="0" smtClean="0">
                <a:solidFill>
                  <a:schemeClr val="tx1"/>
                </a:solidFill>
                <a:effectLst/>
                <a:latin typeface="+mn-lt"/>
                <a:ea typeface="+mn-ea"/>
                <a:cs typeface="+mn-cs"/>
              </a:rPr>
              <a:t>into the framework to decrease the content replication costs incurred by the request balancing among hotspots. </a:t>
            </a:r>
            <a:endParaRPr lang="en-US" altLang="zh-CN" dirty="0" smtClean="0"/>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basic idea is to greedily urge a set of overloaded hotspots with higher content similarity to offload their requests to one under-utilized hotspots.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Firstly, using the hierarchical clustering algorithm, we cluster the hotspots based on the content-aware distance between pairs of hotspots.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guide the overloaded hotspots in a cluster to offload their workloads to the under-utilized hotspot in the same cluster, we insert the flow guide nodes. </a:t>
            </a:r>
            <a:endParaRPr lang="en-US" altLang="zh-CN" dirty="0" smtClean="0"/>
          </a:p>
          <a:p>
            <a:r>
              <a:rPr lang="en-US" altLang="zh-CN" sz="1200" kern="1200" dirty="0" err="1" smtClean="0">
                <a:solidFill>
                  <a:schemeClr val="tx1"/>
                </a:solidFill>
                <a:effectLst/>
                <a:latin typeface="+mn-lt"/>
                <a:ea typeface="+mn-ea"/>
                <a:cs typeface="+mn-cs"/>
              </a:rPr>
              <a:t>Sepecifically</a:t>
            </a:r>
            <a:r>
              <a:rPr lang="en-US" altLang="zh-CN" sz="1200" kern="1200" dirty="0" smtClean="0">
                <a:solidFill>
                  <a:schemeClr val="tx1"/>
                </a:solidFill>
                <a:effectLst/>
                <a:latin typeface="+mn-lt"/>
                <a:ea typeface="+mn-ea"/>
                <a:cs typeface="+mn-cs"/>
              </a:rPr>
              <a:t>, for each under-utilized hotspot and each hotspot cluster, we add a flow guide node</a:t>
            </a:r>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the classical Ford-Fulkerson algorithm [19] to solve the MCMF problem, and it is the most time-consuming process in our algorithm.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Hence the time complexity of </a:t>
            </a:r>
            <a:r>
              <a:rPr lang="en-US" altLang="zh-CN" sz="1200" kern="1200" dirty="0" err="1" smtClean="0">
                <a:solidFill>
                  <a:schemeClr val="tx1"/>
                </a:solidFill>
                <a:effectLst/>
                <a:latin typeface="+mn-lt"/>
                <a:ea typeface="+mn-ea"/>
                <a:cs typeface="+mn-cs"/>
              </a:rPr>
              <a:t>RBCAer</a:t>
            </a:r>
            <a:r>
              <a:rPr lang="en-US" altLang="zh-CN" sz="1200" kern="1200" dirty="0" smtClean="0">
                <a:solidFill>
                  <a:schemeClr val="tx1"/>
                </a:solidFill>
                <a:effectLst/>
                <a:latin typeface="+mn-lt"/>
                <a:ea typeface="+mn-ea"/>
                <a:cs typeface="+mn-cs"/>
              </a:rPr>
              <a:t> is O(|V |2|E|)</a:t>
            </a:r>
          </a:p>
          <a:p>
            <a:r>
              <a:rPr lang="en-US" altLang="zh-CN" sz="1200" kern="1200" dirty="0" smtClean="0">
                <a:solidFill>
                  <a:schemeClr val="tx1"/>
                </a:solidFill>
                <a:effectLst/>
                <a:latin typeface="+mn-lt"/>
                <a:ea typeface="+mn-ea"/>
                <a:cs typeface="+mn-cs"/>
              </a:rPr>
              <a:t>if 􏰐</a:t>
            </a:r>
            <a:r>
              <a:rPr lang="en-US" altLang="zh-CN" sz="1200" kern="1200" dirty="0" err="1" smtClean="0">
                <a:solidFill>
                  <a:schemeClr val="tx1"/>
                </a:solidFill>
                <a:effectLst/>
                <a:latin typeface="+mn-lt"/>
                <a:ea typeface="+mn-ea"/>
                <a:cs typeface="+mn-cs"/>
              </a:rPr>
              <a:t>i∈Hj</a:t>
            </a:r>
            <a:r>
              <a:rPr lang="en-US" altLang="zh-CN" sz="1200" kern="1200" dirty="0" smtClean="0">
                <a:solidFill>
                  <a:schemeClr val="tx1"/>
                </a:solidFill>
                <a:effectLst/>
                <a:latin typeface="+mn-lt"/>
                <a:ea typeface="+mn-ea"/>
                <a:cs typeface="+mn-cs"/>
              </a:rPr>
              <a:t> k </a:t>
            </a:r>
            <a:r>
              <a:rPr lang="en-US" altLang="zh-CN" sz="1200" kern="1200" dirty="0" err="1" smtClean="0">
                <a:solidFill>
                  <a:schemeClr val="tx1"/>
                </a:solidFill>
                <a:effectLst/>
                <a:latin typeface="+mn-lt"/>
                <a:ea typeface="+mn-ea"/>
                <a:cs typeface="+mn-cs"/>
              </a:rPr>
              <a:t>φij</a:t>
            </a:r>
            <a:r>
              <a:rPr lang="en-US" altLang="zh-CN" sz="1200" kern="1200" dirty="0" smtClean="0">
                <a:solidFill>
                  <a:schemeClr val="tx1"/>
                </a:solidFill>
                <a:effectLst/>
                <a:latin typeface="+mn-lt"/>
                <a:ea typeface="+mn-ea"/>
                <a:cs typeface="+mn-cs"/>
              </a:rPr>
              <a:t> ≥ 1/2φj or overloaded hotspots in </a:t>
            </a:r>
            <a:r>
              <a:rPr lang="en-US" altLang="zh-CN" sz="1200" kern="1200" dirty="0" err="1" smtClean="0">
                <a:solidFill>
                  <a:schemeClr val="tx1"/>
                </a:solidFill>
                <a:effectLst/>
                <a:latin typeface="+mn-lt"/>
                <a:ea typeface="+mn-ea"/>
                <a:cs typeface="+mn-cs"/>
              </a:rPr>
              <a:t>Hj</a:t>
            </a:r>
            <a:r>
              <a:rPr lang="en-US" altLang="zh-CN" sz="1200" kern="1200" dirty="0" smtClean="0">
                <a:solidFill>
                  <a:schemeClr val="tx1"/>
                </a:solidFill>
                <a:effectLst/>
                <a:latin typeface="+mn-lt"/>
                <a:ea typeface="+mn-ea"/>
                <a:cs typeface="+mn-cs"/>
              </a:rPr>
              <a:t> k </a:t>
            </a:r>
            <a:endParaRPr lang="en-US" altLang="zh-CN" dirty="0" smtClean="0"/>
          </a:p>
          <a:p>
            <a:r>
              <a:rPr lang="en-US" altLang="zh-CN" sz="1200" kern="1200" dirty="0" smtClean="0">
                <a:solidFill>
                  <a:schemeClr val="tx1"/>
                </a:solidFill>
                <a:effectLst/>
                <a:latin typeface="+mn-lt"/>
                <a:ea typeface="+mn-ea"/>
                <a:cs typeface="+mn-cs"/>
              </a:rPr>
              <a:t>belongs to the cluster of hotspot j,</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19</a:t>
            </a:fld>
            <a:endParaRPr kumimoji="1" lang="zh-CN" altLang="en-US"/>
          </a:p>
        </p:txBody>
      </p:sp>
    </p:spTree>
    <p:extLst>
      <p:ext uri="{BB962C8B-B14F-4D97-AF65-F5344CB8AC3E}">
        <p14:creationId xmlns:p14="http://schemas.microsoft.com/office/powerpoint/2010/main" val="270132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我将按照以下步骤进行介绍。首先，介绍本</a:t>
            </a:r>
            <a:r>
              <a:rPr kumimoji="1" lang="zh-CN" altLang="en-US" dirty="0" smtClean="0"/>
              <a:t>工作的背景</a:t>
            </a:r>
            <a:r>
              <a:rPr kumimoji="1" lang="zh-CN" altLang="en-US" dirty="0" smtClean="0"/>
              <a:t>，以及所涉及到</a:t>
            </a:r>
            <a:r>
              <a:rPr kumimoji="1" lang="zh-CN" altLang="en-US" dirty="0" smtClean="0"/>
              <a:t>的问题和挑战</a:t>
            </a:r>
            <a:r>
              <a:rPr kumimoji="1" lang="zh-CN" altLang="en-US" dirty="0" smtClean="0"/>
              <a:t>。针对这些问题和挑战，提出本文的研究框架。接下来，详细介绍主要的研究内容和成果。最后，给出一个总结。</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a:t>
            </a:fld>
            <a:endParaRPr kumimoji="1" lang="zh-CN" altLang="en-US"/>
          </a:p>
        </p:txBody>
      </p:sp>
    </p:spTree>
    <p:extLst>
      <p:ext uri="{BB962C8B-B14F-4D97-AF65-F5344CB8AC3E}">
        <p14:creationId xmlns:p14="http://schemas.microsoft.com/office/powerpoint/2010/main" val="1842222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在负载转移中决策哪个内容的请求进行转移时，我们定义请求转移效益函数，来表示将某内容的相关请求进行热点间转移 可以服务的用户请求量。然后，</a:t>
            </a:r>
            <a:r>
              <a:rPr kumimoji="1" lang="zh-CN" altLang="en-US" dirty="0" smtClean="0"/>
              <a:t>根据转移效益</a:t>
            </a:r>
            <a:r>
              <a:rPr kumimoji="1" lang="zh-CN" altLang="en-US" dirty="0" smtClean="0"/>
              <a:t>从大到小的顺序，</a:t>
            </a:r>
            <a:r>
              <a:rPr kumimoji="1" lang="zh-CN" altLang="en-US" dirty="0" smtClean="0"/>
              <a:t>进行用户</a:t>
            </a:r>
            <a:r>
              <a:rPr kumimoji="1" lang="zh-CN" altLang="en-US" dirty="0" smtClean="0"/>
              <a:t>路由的最终决策。</a:t>
            </a:r>
            <a:endParaRPr kumimoji="1" lang="en-US" altLang="zh-CN" dirty="0" smtClean="0"/>
          </a:p>
          <a:p>
            <a:r>
              <a:rPr kumimoji="1" lang="zh-CN" altLang="en-US" dirty="0" smtClean="0"/>
              <a:t>其次，在内容复制过程中，我们采用错峰方式</a:t>
            </a:r>
            <a:r>
              <a:rPr kumimoji="1" lang="zh-CN" altLang="en-US" dirty="0" smtClean="0"/>
              <a:t>，</a:t>
            </a:r>
            <a:r>
              <a:rPr kumimoji="1" lang="zh-CN" altLang="en-US" dirty="0" smtClean="0"/>
              <a:t>预测</a:t>
            </a:r>
            <a:r>
              <a:rPr kumimoji="1" lang="zh-CN" altLang="en-US" dirty="0" smtClean="0"/>
              <a:t>服务器负载低谷期进行</a:t>
            </a:r>
            <a:r>
              <a:rPr kumimoji="1" lang="zh-CN" altLang="en-US" dirty="0" smtClean="0"/>
              <a:t>内容</a:t>
            </a:r>
            <a:r>
              <a:rPr kumimoji="1" lang="zh-CN" altLang="en-US" dirty="0" smtClean="0"/>
              <a:t>推送</a:t>
            </a:r>
            <a:r>
              <a:rPr kumimoji="1" lang="zh-CN" altLang="en-US" dirty="0" smtClean="0"/>
              <a:t>，将流量分流到边缘网络，减少峰值带宽需求。</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20</a:t>
            </a:fld>
            <a:endParaRPr kumimoji="1" lang="zh-CN" altLang="en-US"/>
          </a:p>
        </p:txBody>
      </p:sp>
    </p:spTree>
    <p:extLst>
      <p:ext uri="{BB962C8B-B14F-4D97-AF65-F5344CB8AC3E}">
        <p14:creationId xmlns:p14="http://schemas.microsoft.com/office/powerpoint/2010/main" val="1327589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通过实验，我们分析了边缘热点的服务效率和服务器的峰值负载。可以发现，我们的设计，能够大大提升热点的用户请求服务率，同时降低服务器负载，性能比就近路由策略和随机路由策略高</a:t>
            </a:r>
            <a:r>
              <a:rPr kumimoji="1" lang="en-US" altLang="zh-CN" dirty="0" smtClean="0"/>
              <a:t>20%</a:t>
            </a:r>
            <a:r>
              <a:rPr kumimoji="1" lang="zh-CN" altLang="en-US" dirty="0" smtClean="0"/>
              <a:t>。</a:t>
            </a: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zh-CN" altLang="zh-CN" dirty="0" smtClean="0"/>
              <a:t>-</a:t>
            </a:r>
            <a:r>
              <a:rPr kumimoji="1" lang="en-US" altLang="zh-CN" dirty="0" smtClean="0"/>
              <a:t>-----</a:t>
            </a:r>
            <a:r>
              <a:rPr kumimoji="1" lang="en-US" altLang="zh-CN" dirty="0" smtClean="0"/>
              <a: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其中包括 </a:t>
            </a:r>
            <a:r>
              <a:rPr lang="en-US" altLang="zh-CN" sz="1200" kern="1200" dirty="0" smtClean="0">
                <a:solidFill>
                  <a:schemeClr val="tx1"/>
                </a:solidFill>
                <a:effectLst/>
                <a:latin typeface="+mn-lt"/>
                <a:ea typeface="+mn-ea"/>
                <a:cs typeface="+mn-cs"/>
              </a:rPr>
              <a:t>212, 472 </a:t>
            </a:r>
            <a:r>
              <a:rPr lang="zh-CN" altLang="en-US" sz="1200" kern="1200" dirty="0" smtClean="0">
                <a:solidFill>
                  <a:schemeClr val="tx1"/>
                </a:solidFill>
                <a:effectLst/>
                <a:latin typeface="+mn-lt"/>
                <a:ea typeface="+mn-ea"/>
                <a:cs typeface="+mn-cs"/>
              </a:rPr>
              <a:t>个丰富的视频请求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310 </a:t>
            </a:r>
            <a:r>
              <a:rPr lang="zh-CN" altLang="en-US" sz="1200" kern="1200" dirty="0" smtClean="0">
                <a:solidFill>
                  <a:schemeClr val="tx1"/>
                </a:solidFill>
                <a:effectLst/>
                <a:latin typeface="+mn-lt"/>
                <a:ea typeface="+mn-ea"/>
                <a:cs typeface="+mn-cs"/>
              </a:rPr>
              <a:t>个内容热点对 </a:t>
            </a:r>
            <a:r>
              <a:rPr lang="en-US" altLang="zh-CN" sz="1200" kern="1200" dirty="0" smtClean="0">
                <a:solidFill>
                  <a:schemeClr val="tx1"/>
                </a:solidFill>
                <a:effectLst/>
                <a:latin typeface="+mn-lt"/>
                <a:ea typeface="+mn-ea"/>
                <a:cs typeface="+mn-cs"/>
              </a:rPr>
              <a:t>15, 190 </a:t>
            </a:r>
            <a:r>
              <a:rPr lang="zh-CN" altLang="en-US" sz="1200" kern="1200" dirty="0" smtClean="0">
                <a:solidFill>
                  <a:schemeClr val="tx1"/>
                </a:solidFill>
                <a:effectLst/>
                <a:latin typeface="+mn-lt"/>
                <a:ea typeface="+mn-ea"/>
                <a:cs typeface="+mn-cs"/>
              </a:rPr>
              <a:t>个视频发起了观看请求 </a:t>
            </a:r>
            <a:endParaRPr lang="zh-CN" alt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消耗 </a:t>
            </a:r>
            <a:r>
              <a:rPr lang="en-US" altLang="zh-CN" sz="1200" kern="1200" dirty="0" smtClean="0">
                <a:solidFill>
                  <a:schemeClr val="tx1"/>
                </a:solidFill>
                <a:effectLst/>
                <a:latin typeface="+mn-lt"/>
                <a:ea typeface="+mn-ea"/>
                <a:cs typeface="+mn-cs"/>
              </a:rPr>
              <a:t>35s </a:t>
            </a:r>
            <a:endParaRPr lang="zh-CN" alt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例如当容量值等于</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％时，我们的策略将</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服务器负载减少到原始负载的</a:t>
            </a:r>
            <a:r>
              <a:rPr lang="en-US" altLang="zh-CN" sz="1200" kern="1200" dirty="0" smtClean="0">
                <a:solidFill>
                  <a:schemeClr val="tx1"/>
                </a:solidFill>
                <a:effectLst/>
                <a:latin typeface="+mn-lt"/>
                <a:ea typeface="+mn-ea"/>
                <a:cs typeface="+mn-cs"/>
              </a:rPr>
              <a:t>47</a:t>
            </a:r>
            <a:r>
              <a:rPr lang="zh-CN" altLang="en-US" sz="1200" kern="1200" dirty="0" smtClean="0">
                <a:solidFill>
                  <a:schemeClr val="tx1"/>
                </a:solidFill>
                <a:effectLst/>
                <a:latin typeface="+mn-lt"/>
                <a:ea typeface="+mn-ea"/>
                <a:cs typeface="+mn-cs"/>
              </a:rPr>
              <a:t>％，比就近和随机路由方案低</a:t>
            </a:r>
            <a:r>
              <a:rPr lang="en-US" altLang="zh-CN" sz="1200" kern="1200" dirty="0" smtClean="0">
                <a:solidFill>
                  <a:schemeClr val="tx1"/>
                </a:solidFill>
                <a:effectLst/>
                <a:latin typeface="+mn-lt"/>
                <a:ea typeface="+mn-ea"/>
                <a:cs typeface="+mn-cs"/>
              </a:rPr>
              <a:t>22</a:t>
            </a:r>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21</a:t>
            </a:fld>
            <a:endParaRPr kumimoji="1" lang="zh-CN" altLang="en-US"/>
          </a:p>
        </p:txBody>
      </p:sp>
    </p:spTree>
    <p:extLst>
      <p:ext uri="{BB962C8B-B14F-4D97-AF65-F5344CB8AC3E}">
        <p14:creationId xmlns:p14="http://schemas.microsoft.com/office/powerpoint/2010/main" val="1885363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smtClean="0"/>
              <a:t>这里，对这部分工作做一个小结。工业界实际系统的策略存在一定缺陷，而</a:t>
            </a:r>
            <a:r>
              <a:rPr kumimoji="1" lang="zh-CN" altLang="en-US" sz="1200" dirty="0" smtClean="0">
                <a:latin typeface="微软雅黑"/>
                <a:ea typeface="微软雅黑"/>
                <a:cs typeface="微软雅黑"/>
              </a:rPr>
              <a:t>用户请求密度与边缘热点资源的良好匹配可提升用户体验</a:t>
            </a:r>
            <a:r>
              <a:rPr kumimoji="1" lang="zh-CN" altLang="zh-CN" sz="1200" dirty="0" smtClean="0">
                <a:latin typeface="微软雅黑"/>
                <a:ea typeface="微软雅黑"/>
                <a:cs typeface="微软雅黑"/>
              </a:rPr>
              <a:t>，</a:t>
            </a:r>
            <a:r>
              <a:rPr kumimoji="1" lang="zh-CN" altLang="en-US" sz="1200" dirty="0" smtClean="0">
                <a:latin typeface="微软雅黑"/>
                <a:ea typeface="微软雅黑"/>
                <a:cs typeface="微软雅黑"/>
              </a:rPr>
              <a:t>基于请求转移和内容聚合的协同分发可提升分发效率</a:t>
            </a:r>
            <a:r>
              <a:rPr kumimoji="1" lang="zh-CN" altLang="en-US" sz="1200" dirty="0" smtClean="0"/>
              <a:t>。这部分工作发表在</a:t>
            </a:r>
            <a:r>
              <a:rPr kumimoji="1" lang="en-US" altLang="zh-CN" sz="1200" dirty="0" err="1" smtClean="0"/>
              <a:t>Nossdav</a:t>
            </a:r>
            <a:r>
              <a:rPr kumimoji="1" lang="zh-CN" altLang="en-US" sz="1200" dirty="0" smtClean="0"/>
              <a:t>，</a:t>
            </a:r>
            <a:r>
              <a:rPr kumimoji="1" lang="en-US" altLang="zh-CN" sz="1200" dirty="0" smtClean="0"/>
              <a:t>ICDCS</a:t>
            </a:r>
            <a:r>
              <a:rPr kumimoji="1" lang="zh-CN" altLang="en-US" sz="1200" dirty="0" smtClean="0"/>
              <a:t>，</a:t>
            </a:r>
            <a:r>
              <a:rPr kumimoji="1" lang="en-US" altLang="zh-CN" sz="1200" dirty="0" smtClean="0"/>
              <a:t>ICCCN</a:t>
            </a:r>
            <a:r>
              <a:rPr kumimoji="1" lang="zh-CN" altLang="en-US" sz="1200" dirty="0" smtClean="0"/>
              <a:t>和</a:t>
            </a:r>
            <a:r>
              <a:rPr kumimoji="1" lang="en-US" altLang="zh-CN" sz="1200" dirty="0" smtClean="0"/>
              <a:t>IEEE</a:t>
            </a:r>
            <a:r>
              <a:rPr kumimoji="1" lang="zh-CN" altLang="en-US" sz="1200" dirty="0" smtClean="0"/>
              <a:t> </a:t>
            </a:r>
            <a:r>
              <a:rPr kumimoji="1" lang="en-US" altLang="zh-CN" sz="1200" dirty="0" smtClean="0"/>
              <a:t>Multimedia</a:t>
            </a:r>
            <a:endParaRPr kumimoji="1" lang="zh-CN" altLang="en-US" sz="1200"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22</a:t>
            </a:fld>
            <a:endParaRPr kumimoji="1" lang="zh-CN" altLang="en-US"/>
          </a:p>
        </p:txBody>
      </p:sp>
    </p:spTree>
    <p:extLst>
      <p:ext uri="{BB962C8B-B14F-4D97-AF65-F5344CB8AC3E}">
        <p14:creationId xmlns:p14="http://schemas.microsoft.com/office/powerpoint/2010/main" val="1357487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sz="1200" dirty="0" smtClean="0"/>
              <a:t>接下来，</a:t>
            </a:r>
            <a:r>
              <a:rPr kumimoji="1" lang="zh-CN" altLang="en-US" sz="1200" dirty="0" smtClean="0"/>
              <a:t>我</a:t>
            </a:r>
            <a:r>
              <a:rPr kumimoji="1" lang="zh-CN" altLang="en-US" sz="1200" dirty="0" smtClean="0"/>
              <a:t>将</a:t>
            </a:r>
            <a:r>
              <a:rPr kumimoji="1" lang="zh-CN" altLang="en-US" sz="1200" dirty="0" smtClean="0"/>
              <a:t>介绍</a:t>
            </a:r>
            <a:r>
              <a:rPr kumimoji="1" lang="zh-CN" altLang="en-US" sz="1200" dirty="0" smtClean="0"/>
              <a:t>第二部分工作</a:t>
            </a:r>
            <a:r>
              <a:rPr kumimoji="1" lang="zh-CN" altLang="en-US" sz="1200" dirty="0" smtClean="0"/>
              <a:t>，</a:t>
            </a:r>
            <a:r>
              <a:rPr lang="zh-CN" altLang="en-US" sz="1200" dirty="0" smtClean="0">
                <a:latin typeface="微软雅黑"/>
                <a:ea typeface="微软雅黑"/>
                <a:cs typeface="微软雅黑"/>
              </a:rPr>
              <a:t>基于</a:t>
            </a:r>
            <a:r>
              <a:rPr lang="zh-CN" altLang="en-US" sz="1200" dirty="0" smtClean="0">
                <a:latin typeface="微软雅黑"/>
                <a:ea typeface="微软雅黑"/>
                <a:cs typeface="微软雅黑"/>
              </a:rPr>
              <a:t>内容</a:t>
            </a:r>
            <a:r>
              <a:rPr lang="zh-CN" altLang="en-US" sz="1200" dirty="0" smtClean="0">
                <a:latin typeface="微软雅黑"/>
                <a:ea typeface="微软雅黑"/>
                <a:cs typeface="微软雅黑"/>
              </a:rPr>
              <a:t>流行</a:t>
            </a:r>
            <a:r>
              <a:rPr lang="zh-CN" altLang="en-US" sz="1200" dirty="0" smtClean="0">
                <a:latin typeface="微软雅黑"/>
                <a:ea typeface="微软雅黑"/>
                <a:cs typeface="微软雅黑"/>
              </a:rPr>
              <a:t>性预测的</a:t>
            </a:r>
            <a:r>
              <a:rPr lang="zh-CN" altLang="en-US" sz="1200" dirty="0" smtClean="0">
                <a:latin typeface="微软雅黑"/>
                <a:ea typeface="微软雅黑"/>
                <a:cs typeface="微软雅黑"/>
              </a:rPr>
              <a:t>边缘计算资源分配策略</a:t>
            </a:r>
            <a:r>
              <a:rPr lang="en-US" altLang="zh-CN" sz="1200" kern="1200" dirty="0" smtClean="0">
                <a:solidFill>
                  <a:schemeClr val="tx1"/>
                </a:solidFill>
                <a:effectLst/>
                <a:latin typeface="+mn-lt"/>
                <a:ea typeface="+mn-ea"/>
                <a:cs typeface="+mn-cs"/>
              </a:rPr>
              <a:t>，</a:t>
            </a:r>
            <a:r>
              <a:rPr kumimoji="1" lang="zh-CN" altLang="en-US" sz="1200" dirty="0" smtClean="0"/>
              <a:t>针对移动直播服务，目前有相关系统</a:t>
            </a:r>
            <a:r>
              <a:rPr kumimoji="1" lang="zh-CN" altLang="en-US" sz="1200" dirty="0" smtClean="0"/>
              <a:t>的测量工作，对这种新型架构和整体直播流行度进行了解析，但是没有研究平台中社交关系和地域特性等因素对内容流行度的影响；对于系统优化的相关工作</a:t>
            </a:r>
            <a:r>
              <a:rPr kumimoji="1" lang="zh-CN" altLang="en-US" sz="1200" dirty="0" smtClean="0"/>
              <a:t>，</a:t>
            </a:r>
            <a:r>
              <a:rPr kumimoji="1" lang="zh-CN" altLang="en-US" sz="1200" dirty="0" smtClean="0"/>
              <a:t>也</a:t>
            </a:r>
            <a:r>
              <a:rPr kumimoji="1" lang="zh-CN" altLang="en-US" sz="1200" dirty="0" smtClean="0"/>
              <a:t>都没有考虑系统</a:t>
            </a:r>
            <a:r>
              <a:rPr kumimoji="1" lang="zh-CN" altLang="en-US" sz="1200" dirty="0" smtClean="0"/>
              <a:t>特殊的</a:t>
            </a:r>
            <a:r>
              <a:rPr kumimoji="1" lang="zh-CN" altLang="en-US" sz="1200" dirty="0" smtClean="0"/>
              <a:t>内容</a:t>
            </a:r>
            <a:r>
              <a:rPr kumimoji="1" lang="zh-CN" altLang="en-US" sz="1200" dirty="0" smtClean="0"/>
              <a:t>流行模式。</a:t>
            </a: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a:t>
            </a:r>
            <a:r>
              <a:rPr lang="en-US" altLang="zh-CN" sz="1200" kern="1200" dirty="0" smtClean="0">
                <a:solidFill>
                  <a:schemeClr val="tx1"/>
                </a:solidFill>
                <a:effectLst/>
                <a:latin typeface="+mn-lt"/>
                <a:ea typeface="+mn-ea"/>
                <a:cs typeface="+mn-cs"/>
              </a:rPr>
              <a:t>There have been some studies on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systems [38, 59, 2, 6, 10, 72]. Many of them still consider these systems as the live streaming systems with a large-scale of viewers, but neglect the challenges from the heterogeneous broadcasters [38, 2]. The latest studies mainly focus on the following three directions: (1) how to minimize the latency gap between different viewers[10, 26]; (2) how to optimize the ingesting and transcoding services from the perspective of the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service providers [10, 27, 81, 78]; (3) how to reduce the encoding/uploading latency on the broadcaster-side [72, 86]. </a:t>
            </a:r>
            <a:endParaRPr lang="en-US" altLang="zh-CN" dirty="0" smtClean="0"/>
          </a:p>
          <a:p>
            <a:pPr algn="l"/>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algn="l"/>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23</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们首先</a:t>
            </a:r>
            <a:r>
              <a:rPr lang="zh-CN" altLang="en-US" sz="1200" kern="1200" dirty="0" smtClean="0">
                <a:solidFill>
                  <a:schemeClr val="tx1"/>
                </a:solidFill>
                <a:effectLst/>
                <a:latin typeface="+mn-lt"/>
                <a:ea typeface="+mn-ea"/>
                <a:cs typeface="+mn-cs"/>
              </a:rPr>
              <a:t>分析 </a:t>
            </a:r>
            <a:r>
              <a:rPr lang="zh-CN" altLang="en-US" sz="1200" kern="1200" dirty="0" smtClean="0">
                <a:solidFill>
                  <a:schemeClr val="tx1"/>
                </a:solidFill>
                <a:effectLst/>
                <a:latin typeface="+mn-lt"/>
                <a:ea typeface="+mn-ea"/>
                <a:cs typeface="+mn-cs"/>
              </a:rPr>
              <a:t>映客移动</a:t>
            </a:r>
            <a:r>
              <a:rPr lang="zh-CN" altLang="en-US" sz="1200" kern="1200" dirty="0" smtClean="0">
                <a:solidFill>
                  <a:schemeClr val="tx1"/>
                </a:solidFill>
                <a:effectLst/>
                <a:latin typeface="+mn-lt"/>
                <a:ea typeface="+mn-ea"/>
                <a:cs typeface="+mn-cs"/>
              </a:rPr>
              <a:t>直播平台上 大规模</a:t>
            </a:r>
            <a:r>
              <a:rPr lang="zh-CN" altLang="en-US" sz="1200" u="none" kern="1200" dirty="0" smtClean="0">
                <a:solidFill>
                  <a:schemeClr val="tx1"/>
                </a:solidFill>
                <a:effectLst/>
                <a:latin typeface="+mn-lt"/>
                <a:ea typeface="+mn-ea"/>
                <a:cs typeface="+mn-cs"/>
              </a:rPr>
              <a:t>的用户直播以及用户观看数据。</a:t>
            </a:r>
            <a:r>
              <a:rPr lang="zh-CN" altLang="en-US" sz="1200" u="none" kern="1200" dirty="0" smtClean="0">
                <a:solidFill>
                  <a:schemeClr val="tx1"/>
                </a:solidFill>
                <a:effectLst/>
                <a:latin typeface="+mn-lt"/>
                <a:ea typeface="+mn-ea"/>
                <a:cs typeface="+mn-cs"/>
              </a:rPr>
              <a:t>从最基础的用户行为来看，观众有极强的不稳定性，展示出很高的内容切换频率。</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u="none" kern="1200" dirty="0" smtClean="0">
                <a:solidFill>
                  <a:schemeClr val="tx1"/>
                </a:solidFill>
                <a:effectLst/>
                <a:latin typeface="+mn-lt"/>
                <a:ea typeface="+mn-ea"/>
                <a:cs typeface="+mn-cs"/>
              </a:rPr>
              <a:t>为了更好的估计用户行为，我们从直播内容，社交关系，以及内容传播的地域分布 三方面观察直播</a:t>
            </a:r>
            <a:r>
              <a:rPr lang="zh-CN" altLang="en-US" sz="1200" u="none" kern="1200" dirty="0" smtClean="0">
                <a:solidFill>
                  <a:schemeClr val="tx1"/>
                </a:solidFill>
                <a:effectLst/>
                <a:latin typeface="+mn-lt"/>
                <a:ea typeface="+mn-ea"/>
                <a:cs typeface="+mn-cs"/>
              </a:rPr>
              <a:t>流行度</a:t>
            </a:r>
            <a:r>
              <a:rPr lang="zh-CN" altLang="en-US" sz="1200" u="none" kern="1200" dirty="0" smtClean="0">
                <a:solidFill>
                  <a:schemeClr val="tx1"/>
                </a:solidFill>
                <a:effectLst/>
                <a:latin typeface="+mn-lt"/>
                <a:ea typeface="+mn-ea"/>
                <a:cs typeface="+mn-cs"/>
              </a:rPr>
              <a:t>特征</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u="none" kern="1200" dirty="0" smtClean="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u="none" kern="1200" dirty="0" smtClean="0">
                <a:solidFill>
                  <a:schemeClr val="tx1"/>
                </a:solidFill>
                <a:effectLst/>
                <a:latin typeface="+mn-lt"/>
                <a:ea typeface="+mn-ea"/>
                <a:cs typeface="+mn-cs"/>
              </a:rPr>
              <a:t>在每次应用使用中，平均有</a:t>
            </a:r>
            <a:r>
              <a:rPr lang="en-US" altLang="zh-CN" sz="1200" u="none" kern="1200" dirty="0" smtClean="0">
                <a:solidFill>
                  <a:schemeClr val="tx1"/>
                </a:solidFill>
                <a:effectLst/>
                <a:latin typeface="+mn-lt"/>
                <a:ea typeface="+mn-ea"/>
                <a:cs typeface="+mn-cs"/>
              </a:rPr>
              <a:t>$7.78$</a:t>
            </a:r>
            <a:r>
              <a:rPr lang="zh-CN" altLang="en-US" sz="1200" u="none" kern="1200" dirty="0" smtClean="0">
                <a:solidFill>
                  <a:schemeClr val="tx1"/>
                </a:solidFill>
                <a:effectLst/>
                <a:latin typeface="+mn-lt"/>
                <a:ea typeface="+mn-ea"/>
                <a:cs typeface="+mn-cs"/>
              </a:rPr>
              <a:t>次观看行为观看了</a:t>
            </a:r>
            <a:r>
              <a:rPr lang="en-US" altLang="zh-CN" sz="1200" u="none" kern="1200" dirty="0" smtClean="0">
                <a:solidFill>
                  <a:schemeClr val="tx1"/>
                </a:solidFill>
                <a:effectLst/>
                <a:latin typeface="+mn-lt"/>
                <a:ea typeface="+mn-ea"/>
                <a:cs typeface="+mn-cs"/>
              </a:rPr>
              <a:t>$6.08$</a:t>
            </a:r>
            <a:r>
              <a:rPr lang="zh-CN" altLang="en-US" sz="1200" u="none" kern="1200" dirty="0" smtClean="0">
                <a:solidFill>
                  <a:schemeClr val="tx1"/>
                </a:solidFill>
                <a:effectLst/>
                <a:latin typeface="+mn-lt"/>
                <a:ea typeface="+mn-ea"/>
                <a:cs typeface="+mn-cs"/>
              </a:rPr>
              <a:t>个直播</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First, we show</a:t>
            </a:r>
            <a:r>
              <a:rPr lang="en-US" altLang="zh-CN" baseline="0" dirty="0" smtClean="0"/>
              <a:t> some</a:t>
            </a:r>
            <a:r>
              <a:rPr lang="zh-CN" altLang="en-US" baseline="0" dirty="0" smtClean="0"/>
              <a:t> </a:t>
            </a:r>
            <a:r>
              <a:rPr lang="en-US" altLang="zh-CN" baseline="0" dirty="0" smtClean="0"/>
              <a:t>basic data characteristics</a:t>
            </a:r>
            <a:r>
              <a:rPr lang="en-US" altLang="zh-CN" dirty="0" smtClean="0"/>
              <a:t>. each viewer on average makes 48 visits in our dataset. And in each visit, </a:t>
            </a:r>
            <a:r>
              <a:rPr lang="en-US" altLang="zh-CN" sz="1200" kern="1200" dirty="0" smtClean="0">
                <a:solidFill>
                  <a:schemeClr val="tx1"/>
                </a:solidFill>
                <a:effectLst/>
                <a:latin typeface="+mn-lt"/>
                <a:ea typeface="+mn-ea"/>
                <a:cs typeface="+mn-cs"/>
              </a:rPr>
              <a:t>on average each user visit produces </a:t>
            </a:r>
            <a:r>
              <a:rPr lang="zh-CN" altLang="zh-CN" sz="1200" kern="1200" dirty="0" smtClean="0">
                <a:solidFill>
                  <a:schemeClr val="tx1"/>
                </a:solidFill>
                <a:effectLst/>
                <a:latin typeface="+mn-lt"/>
                <a:ea typeface="+mn-ea"/>
                <a:cs typeface="+mn-cs"/>
              </a:rPr>
              <a:t>8</a:t>
            </a:r>
            <a:r>
              <a:rPr lang="en-US" altLang="zh-CN" sz="1200" kern="1200" dirty="0" smtClean="0">
                <a:solidFill>
                  <a:schemeClr val="tx1"/>
                </a:solidFill>
                <a:effectLst/>
                <a:latin typeface="+mn-lt"/>
                <a:ea typeface="+mn-ea"/>
                <a:cs typeface="+mn-cs"/>
              </a:rPr>
              <a:t> views in a period of only 13 min</a:t>
            </a:r>
            <a:r>
              <a:rPr lang="en-US" altLang="zh-CN" baseline="0" dirty="0" smtClean="0"/>
              <a:t>. </a:t>
            </a:r>
            <a:r>
              <a:rPr lang="en-US" altLang="zh-CN" sz="1200" kern="1200" dirty="0" smtClean="0">
                <a:solidFill>
                  <a:schemeClr val="tx1"/>
                </a:solidFill>
                <a:effectLst/>
                <a:latin typeface="+mn-lt"/>
                <a:ea typeface="+mn-ea"/>
                <a:cs typeface="+mn-cs"/>
              </a:rPr>
              <a:t>The rationale of this frequent broadcast switching is likely because viewers do not know what topic broadcasters is broadcasting; thus the viewers have to browse many available broadcasts to find an interesting one.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24</a:t>
            </a:fld>
            <a:endParaRPr kumimoji="1" lang="zh-CN" altLang="en-US"/>
          </a:p>
        </p:txBody>
      </p:sp>
    </p:spTree>
    <p:extLst>
      <p:ext uri="{BB962C8B-B14F-4D97-AF65-F5344CB8AC3E}">
        <p14:creationId xmlns:p14="http://schemas.microsoft.com/office/powerpoint/2010/main" val="278959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首先我们分析直播内容对流行度的影响，一般来说，直播内容分为 以日常生活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交流</a:t>
            </a:r>
            <a:r>
              <a:rPr lang="zh-CN" altLang="en-US"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主的 </a:t>
            </a:r>
            <a:r>
              <a:rPr lang="zh-CN" altLang="en-US" sz="1200" kern="1200" dirty="0" smtClean="0">
                <a:solidFill>
                  <a:schemeClr val="tx1"/>
                </a:solidFill>
                <a:effectLst/>
                <a:latin typeface="+mn-lt"/>
                <a:ea typeface="+mn-ea"/>
                <a:cs typeface="+mn-cs"/>
              </a:rPr>
              <a:t>和以唱歌</a:t>
            </a:r>
            <a:r>
              <a:rPr lang="zh-CN" altLang="en-US" sz="1200" kern="1200" dirty="0" smtClean="0">
                <a:solidFill>
                  <a:schemeClr val="tx1"/>
                </a:solidFill>
                <a:effectLst/>
                <a:latin typeface="+mn-lt"/>
                <a:ea typeface="+mn-ea"/>
                <a:cs typeface="+mn-cs"/>
              </a:rPr>
              <a:t>跳舞</a:t>
            </a:r>
            <a:r>
              <a:rPr lang="zh-CN" altLang="en-US" sz="1200" kern="1200" dirty="0" smtClean="0">
                <a:solidFill>
                  <a:schemeClr val="tx1"/>
                </a:solidFill>
                <a:effectLst/>
                <a:latin typeface="+mn-lt"/>
                <a:ea typeface="+mn-ea"/>
                <a:cs typeface="+mn-cs"/>
              </a:rPr>
              <a:t>等才艺表演为</a:t>
            </a:r>
            <a:r>
              <a:rPr lang="zh-CN" altLang="en-US" sz="1200" kern="1200" dirty="0" smtClean="0">
                <a:solidFill>
                  <a:schemeClr val="tx1"/>
                </a:solidFill>
                <a:effectLst/>
                <a:latin typeface="+mn-lt"/>
                <a:ea typeface="+mn-ea"/>
                <a:cs typeface="+mn-cs"/>
              </a:rPr>
              <a:t>主的两类。从数据集可以看出，</a:t>
            </a:r>
            <a:r>
              <a:rPr lang="zh-CN" altLang="en-US" sz="1200" kern="1200" dirty="0" smtClean="0">
                <a:solidFill>
                  <a:schemeClr val="tx1"/>
                </a:solidFill>
                <a:effectLst/>
                <a:latin typeface="+mn-lt"/>
                <a:ea typeface="+mn-ea"/>
                <a:cs typeface="+mn-cs"/>
              </a:rPr>
              <a:t>尽管聊天型</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占绝</a:t>
            </a:r>
            <a:r>
              <a:rPr lang="zh-CN" altLang="en-US" sz="1200" kern="1200" dirty="0" smtClean="0">
                <a:solidFill>
                  <a:schemeClr val="tx1"/>
                </a:solidFill>
                <a:effectLst/>
                <a:latin typeface="+mn-lt"/>
                <a:ea typeface="+mn-ea"/>
                <a:cs typeface="+mn-cs"/>
              </a:rPr>
              <a:t>大多数，但平均而言，才艺类直播更流行并且用户观看时间更长。这一结果表明，</a:t>
            </a:r>
            <a:r>
              <a:rPr lang="zh-CN" altLang="en-US" sz="1200" kern="1200" dirty="0" smtClean="0">
                <a:solidFill>
                  <a:schemeClr val="tx1"/>
                </a:solidFill>
                <a:effectLst/>
                <a:latin typeface="+mn-lt"/>
                <a:ea typeface="+mn-ea"/>
                <a:cs typeface="+mn-cs"/>
              </a:rPr>
              <a:t>虽然移动</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都会通过聊天互动吸引观众</a:t>
            </a:r>
            <a:r>
              <a:rPr lang="zh-CN" altLang="en-US" sz="1200" kern="1200" dirty="0" smtClean="0">
                <a:solidFill>
                  <a:schemeClr val="tx1"/>
                </a:solidFill>
                <a:effectLst/>
                <a:latin typeface="+mn-lt"/>
                <a:ea typeface="+mn-ea"/>
                <a:cs typeface="+mn-cs"/>
              </a:rPr>
              <a:t>，但独特的才艺对于提升内容流行度和观众粘性是非常有益的。</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explore what live contents are streamed by broadcasters and what live contents are preferred by viewers.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Different from Facebook Live, which involves many media companies and celebrities as broadcasters, </a:t>
            </a:r>
            <a:r>
              <a:rPr lang="en-US" altLang="zh-CN" sz="1200" kern="1200" dirty="0" err="1" smtClean="0">
                <a:solidFill>
                  <a:schemeClr val="tx1"/>
                </a:solidFill>
                <a:effectLst/>
                <a:latin typeface="+mn-lt"/>
                <a:ea typeface="+mn-ea"/>
                <a:cs typeface="+mn-cs"/>
              </a:rPr>
              <a:t>Inke</a:t>
            </a:r>
            <a:r>
              <a:rPr lang="en-US" altLang="zh-CN" sz="1200" kern="1200" dirty="0" smtClean="0">
                <a:solidFill>
                  <a:schemeClr val="tx1"/>
                </a:solidFill>
                <a:effectLst/>
                <a:latin typeface="+mn-lt"/>
                <a:ea typeface="+mn-ea"/>
                <a:cs typeface="+mn-cs"/>
              </a:rPr>
              <a:t> emphasizes the self expression and entertainment of ordinary people.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Generally</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speaking, broadcasters in MPL can be classified to two communities.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first type of broadcasters mainly stream their daily lives, e.g., eating meals, outdoor travels or just sitting at their desks to chat with viewers, and we denote them as chatting broadcasters;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type of broadcasters mainly perform their talent shows, e.g., singing and painting, and we denote them as talent broadcasters.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All the broadcasters interact with viewers like answering viewers’ questions to attract user attention.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a:t>
            </a:r>
            <a:r>
              <a:rPr lang="en-US" altLang="zh-CN" sz="1200" kern="1200" baseline="0" dirty="0" smtClean="0">
                <a:solidFill>
                  <a:schemeClr val="tx1"/>
                </a:solidFill>
                <a:effectLst/>
                <a:latin typeface="+mn-lt"/>
                <a:ea typeface="+mn-ea"/>
                <a:cs typeface="+mn-cs"/>
              </a:rPr>
              <a:t> our dataset, w</a:t>
            </a:r>
            <a:r>
              <a:rPr lang="en-US" altLang="zh-CN" sz="1200" kern="1200" dirty="0" smtClean="0">
                <a:solidFill>
                  <a:schemeClr val="tx1"/>
                </a:solidFill>
                <a:effectLst/>
                <a:latin typeface="+mn-lt"/>
                <a:ea typeface="+mn-ea"/>
                <a:cs typeface="+mn-cs"/>
              </a:rPr>
              <a:t>e observe that 81% of broadcasters are chatting broadcasters who attract 77% of views. 19% of broadcasters are talent broadcasters who 23% of views. </a:t>
            </a:r>
          </a:p>
          <a:p>
            <a:r>
              <a:rPr lang="en-US" altLang="zh-CN" sz="1200" kern="1200" dirty="0" smtClean="0">
                <a:solidFill>
                  <a:schemeClr val="tx1"/>
                </a:solidFill>
                <a:effectLst/>
                <a:latin typeface="+mn-lt"/>
                <a:ea typeface="+mn-ea"/>
                <a:cs typeface="+mn-cs"/>
              </a:rPr>
              <a:t>As shown in this table, although chatting broadcasters take up the majority of views and viewing time, but on average their broadcasts are less popular than broadcasts generated by talent broadcasters. For example, the average views of chatting broadcasts are 38% less than that of talent broadcasts.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result indicates that, although chatting is the main broadcasting content and chatting</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interaction has mitigated the need for </a:t>
            </a:r>
            <a:r>
              <a:rPr lang="en-US" altLang="zh-CN" sz="1200" kern="1200" dirty="0" err="1" smtClean="0">
                <a:solidFill>
                  <a:schemeClr val="tx1"/>
                </a:solidFill>
                <a:effectLst/>
                <a:latin typeface="+mn-lt"/>
                <a:ea typeface="+mn-ea"/>
                <a:cs typeface="+mn-cs"/>
              </a:rPr>
              <a:t>specicific</a:t>
            </a:r>
            <a:r>
              <a:rPr lang="en-US" altLang="zh-CN" sz="1200" kern="1200" dirty="0" smtClean="0">
                <a:solidFill>
                  <a:schemeClr val="tx1"/>
                </a:solidFill>
                <a:effectLst/>
                <a:latin typeface="+mn-lt"/>
                <a:ea typeface="+mn-ea"/>
                <a:cs typeface="+mn-cs"/>
              </a:rPr>
              <a:t> contents, having a unique talent can be </a:t>
            </a:r>
            <a:r>
              <a:rPr lang="en-US" altLang="zh-CN" sz="1200" kern="1200" dirty="0" err="1" smtClean="0">
                <a:solidFill>
                  <a:schemeClr val="tx1"/>
                </a:solidFill>
                <a:effectLst/>
                <a:latin typeface="+mn-lt"/>
                <a:ea typeface="+mn-ea"/>
                <a:cs typeface="+mn-cs"/>
              </a:rPr>
              <a:t>significantly</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beneficial</a:t>
            </a:r>
            <a:r>
              <a:rPr lang="en-US" altLang="zh-CN" sz="1200" kern="1200" dirty="0" smtClean="0">
                <a:solidFill>
                  <a:schemeClr val="tx1"/>
                </a:solidFill>
                <a:effectLst/>
                <a:latin typeface="+mn-lt"/>
                <a:ea typeface="+mn-ea"/>
                <a:cs typeface="+mn-cs"/>
              </a:rPr>
              <a:t> for the broadcasters to attract viewer interests and improve viewer stickiness.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t>-</a:t>
            </a:r>
            <a:r>
              <a:rPr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aseline="30000" dirty="0" smtClean="0"/>
              <a:t>Although chatting is the main broadcasting content and chatting/interaction has mitigated the need for specific contents, having a unique talent can be significantly beneficial for the broadcasters to attract viewer interests and improve viewer stickiness.</a:t>
            </a:r>
            <a:endParaRPr lang="zh-CN" altLang="en-US" sz="1200" baseline="30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25</a:t>
            </a:fld>
            <a:endParaRPr kumimoji="1" lang="zh-CN" altLang="en-US"/>
          </a:p>
        </p:txBody>
      </p:sp>
    </p:spTree>
    <p:extLst>
      <p:ext uri="{BB962C8B-B14F-4D97-AF65-F5344CB8AC3E}">
        <p14:creationId xmlns:p14="http://schemas.microsoft.com/office/powerpoint/2010/main" val="84194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为了分析社交关系的影响，在左图中，我们计算了每个直播过</a:t>
            </a:r>
            <a:r>
              <a:rPr lang="zh-CN" altLang="en-US" sz="1200" kern="1200" dirty="0" smtClean="0">
                <a:solidFill>
                  <a:schemeClr val="tx1"/>
                </a:solidFill>
                <a:effectLst/>
                <a:latin typeface="+mn-lt"/>
                <a:ea typeface="+mn-ea"/>
                <a:cs typeface="+mn-cs"/>
              </a:rPr>
              <a:t>程中</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贡献</a:t>
            </a:r>
            <a:r>
              <a:rPr lang="zh-CN" altLang="en-US" sz="1200" kern="1200" dirty="0" smtClean="0">
                <a:solidFill>
                  <a:schemeClr val="tx1"/>
                </a:solidFill>
                <a:effectLst/>
                <a:latin typeface="+mn-lt"/>
                <a:ea typeface="+mn-ea"/>
                <a:cs typeface="+mn-cs"/>
              </a:rPr>
              <a:t>的观看次数占比，和累计的观看时长占比。可以发现，对于大多数直播</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只产生了小部分观</a:t>
            </a:r>
            <a:r>
              <a:rPr lang="zh-CN" altLang="en-US" sz="1200" kern="1200" dirty="0" smtClean="0">
                <a:solidFill>
                  <a:schemeClr val="tx1"/>
                </a:solidFill>
                <a:effectLst/>
                <a:latin typeface="+mn-lt"/>
                <a:ea typeface="+mn-ea"/>
                <a:cs typeface="+mn-cs"/>
              </a:rPr>
              <a:t>看次数，但却贡献了大部分观看时长，整个系统中</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的观</a:t>
            </a:r>
            <a:r>
              <a:rPr lang="zh-CN" altLang="en-US" sz="1200" kern="1200" dirty="0" smtClean="0">
                <a:solidFill>
                  <a:schemeClr val="tx1"/>
                </a:solidFill>
                <a:effectLst/>
                <a:latin typeface="+mn-lt"/>
                <a:ea typeface="+mn-ea"/>
                <a:cs typeface="+mn-cs"/>
              </a:rPr>
              <a:t>看次数占比是</a:t>
            </a:r>
            <a:r>
              <a:rPr lang="en-US" altLang="zh-CN" sz="1200" kern="1200" dirty="0" smtClean="0">
                <a:solidFill>
                  <a:schemeClr val="tx1"/>
                </a:solidFill>
                <a:effectLst/>
                <a:latin typeface="+mn-lt"/>
                <a:ea typeface="+mn-ea"/>
                <a:cs typeface="+mn-cs"/>
              </a:rPr>
              <a:t>27%</a:t>
            </a:r>
            <a:r>
              <a:rPr lang="zh-CN" altLang="en-US" sz="1200" kern="1200" dirty="0" smtClean="0">
                <a:solidFill>
                  <a:schemeClr val="tx1"/>
                </a:solidFill>
                <a:effectLst/>
                <a:latin typeface="+mn-lt"/>
                <a:ea typeface="+mn-ea"/>
                <a:cs typeface="+mn-cs"/>
              </a:rPr>
              <a:t>，但总观看时长占比</a:t>
            </a:r>
            <a:r>
              <a:rPr lang="en-US" altLang="zh-CN" sz="1200" kern="1200" dirty="0" smtClean="0">
                <a:solidFill>
                  <a:schemeClr val="tx1"/>
                </a:solidFill>
                <a:effectLst/>
                <a:latin typeface="+mn-lt"/>
                <a:ea typeface="+mn-ea"/>
                <a:cs typeface="+mn-cs"/>
              </a:rPr>
              <a:t>82</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右图比较在直播卡顿的情况下</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和非</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的观看耐</a:t>
            </a:r>
            <a:r>
              <a:rPr lang="zh-CN" altLang="en-US" sz="1200" kern="1200" dirty="0" smtClean="0">
                <a:solidFill>
                  <a:schemeClr val="tx1"/>
                </a:solidFill>
                <a:effectLst/>
                <a:latin typeface="+mn-lt"/>
                <a:ea typeface="+mn-ea"/>
                <a:cs typeface="+mn-cs"/>
              </a:rPr>
              <a:t>心。可以发现 </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遭遇频繁卡顿</a:t>
            </a:r>
            <a:r>
              <a:rPr lang="zh-CN" altLang="en-US" sz="1200" kern="1200" dirty="0" smtClean="0">
                <a:solidFill>
                  <a:schemeClr val="tx1"/>
                </a:solidFill>
                <a:effectLst/>
                <a:latin typeface="+mn-lt"/>
                <a:ea typeface="+mn-ea"/>
                <a:cs typeface="+mn-cs"/>
              </a:rPr>
              <a:t>后 放弃直播的概率</a:t>
            </a:r>
            <a:r>
              <a:rPr lang="zh-CN" altLang="en-US" sz="1200" kern="1200" dirty="0" smtClean="0">
                <a:solidFill>
                  <a:schemeClr val="tx1"/>
                </a:solidFill>
                <a:effectLst/>
                <a:latin typeface="+mn-lt"/>
                <a:ea typeface="+mn-ea"/>
                <a:cs typeface="+mn-cs"/>
              </a:rPr>
              <a:t>是非</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一半。因此社交关系强烈地反映了观众兴趣，</a:t>
            </a:r>
            <a:r>
              <a:rPr lang="zh-CN" altLang="en-US" sz="1200" kern="1200" dirty="0" smtClean="0">
                <a:solidFill>
                  <a:schemeClr val="tx1"/>
                </a:solidFill>
                <a:effectLst/>
                <a:latin typeface="+mn-lt"/>
                <a:ea typeface="+mn-ea"/>
                <a:cs typeface="+mn-cs"/>
              </a:rPr>
              <a:t>拥有更多</a:t>
            </a:r>
            <a:r>
              <a:rPr lang="zh-CN" altLang="en-US" sz="1200" kern="1200" dirty="0" smtClean="0">
                <a:solidFill>
                  <a:schemeClr val="tx1"/>
                </a:solidFill>
                <a:effectLst/>
                <a:latin typeface="+mn-lt"/>
                <a:ea typeface="+mn-ea"/>
                <a:cs typeface="+mn-cs"/>
              </a:rPr>
              <a:t>追随者的内容生产者</a:t>
            </a:r>
            <a:r>
              <a:rPr lang="zh-CN" altLang="en-US" sz="1200" kern="1200" dirty="0" smtClean="0">
                <a:solidFill>
                  <a:schemeClr val="tx1"/>
                </a:solidFill>
                <a:effectLst/>
                <a:latin typeface="+mn-lt"/>
                <a:ea typeface="+mn-ea"/>
                <a:cs typeface="+mn-cs"/>
              </a:rPr>
              <a:t>更有可能产生高流行度的</a:t>
            </a:r>
            <a:r>
              <a:rPr lang="zh-CN" altLang="en-US" sz="1200" kern="1200" dirty="0" smtClean="0">
                <a:solidFill>
                  <a:schemeClr val="tx1"/>
                </a:solidFill>
                <a:effectLst/>
                <a:latin typeface="+mn-lt"/>
                <a:ea typeface="+mn-ea"/>
                <a:cs typeface="+mn-cs"/>
              </a:rPr>
              <a:t>内容</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另外，当持续有问题的会话次数少于</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次时，我们观察到放弃最急剧的增加。 例如，分别从广泛分布的地理分布的数据中心集合中选择合适的服务器。</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observe a clear phenomenon that broadcasters with more followers are more likely to generate highly popular broadcasts,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quantify the social impacts in details, first, for each broadcast, we calculate that, how many views are made by its broadcaster’s followers, and how much viewing time is contributed by its broadcaster’s followers.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most broadcasts, we observe that followers contribute a small proportion of views, but a large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proportion of viewing time, e.g., only 7.5% of broadcasts have more than 60% of the viewers being broadcasters’ followers.  Yet for 73% of broadcasts, their followers contribute more than 60% of the aggregated viewing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rationale</a:t>
            </a:r>
            <a:r>
              <a:rPr lang="en-US" altLang="zh-CN" sz="1200" kern="1200" baseline="0" dirty="0" smtClean="0">
                <a:solidFill>
                  <a:schemeClr val="tx1"/>
                </a:solidFill>
                <a:effectLst/>
                <a:latin typeface="+mn-lt"/>
                <a:ea typeface="+mn-ea"/>
                <a:cs typeface="+mn-cs"/>
              </a:rPr>
              <a:t> are: first, </a:t>
            </a:r>
            <a:r>
              <a:rPr lang="en-US" altLang="zh-CN" sz="1200" kern="1200" dirty="0" smtClean="0">
                <a:solidFill>
                  <a:schemeClr val="tx1"/>
                </a:solidFill>
                <a:effectLst/>
                <a:latin typeface="+mn-lt"/>
                <a:ea typeface="+mn-ea"/>
                <a:cs typeface="+mn-cs"/>
              </a:rPr>
              <a:t>lots of viewers roam in the MPL system to look for the live content they are interested in, generating an enormous number of views with short viewing durations;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the social relationships strongly reflect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viewer interests, and viewers generally dedicate more viewing time to their </a:t>
            </a:r>
            <a:r>
              <a:rPr lang="en-US" altLang="zh-CN" sz="1200" kern="1200" dirty="0" err="1" smtClean="0">
                <a:solidFill>
                  <a:schemeClr val="tx1"/>
                </a:solidFill>
                <a:effectLst/>
                <a:latin typeface="+mn-lt"/>
                <a:ea typeface="+mn-ea"/>
                <a:cs typeface="+mn-cs"/>
              </a:rPr>
              <a:t>followees</a:t>
            </a:r>
            <a:r>
              <a:rPr lang="en-US" altLang="zh-CN" sz="1200" kern="1200" dirty="0" smtClean="0">
                <a:solidFill>
                  <a:schemeClr val="tx1"/>
                </a:solidFill>
                <a:effectLst/>
                <a:latin typeface="+mn-lt"/>
                <a:ea typeface="+mn-ea"/>
                <a:cs typeface="+mn-cs"/>
              </a:rPr>
              <a:t>’ broadcasts. Totally, followers contribute only 27% of the views yet 82% of the viewing time in the system.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Then we compare </a:t>
            </a:r>
            <a:r>
              <a:rPr lang="en-US" altLang="zh-CN" sz="1200" dirty="0" smtClean="0"/>
              <a:t>Followers’ and Non-followers’ </a:t>
            </a:r>
            <a:r>
              <a:rPr lang="en-US" altLang="zh-CN" sz="1200" dirty="0" err="1" smtClean="0"/>
              <a:t>Patiences</a:t>
            </a:r>
            <a:r>
              <a:rPr lang="en-US" altLang="zh-CN" sz="1200" dirty="0" smtClean="0"/>
              <a:t>.</a:t>
            </a:r>
            <a:r>
              <a:rPr lang="en-US" altLang="zh-CN" sz="1200" baseline="0" dirty="0" smtClean="0"/>
              <a:t> </a:t>
            </a:r>
            <a:r>
              <a:rPr lang="en-US" altLang="zh-CN" sz="1200" kern="1200" dirty="0" smtClean="0">
                <a:solidFill>
                  <a:schemeClr val="tx1"/>
                </a:solidFill>
                <a:effectLst/>
                <a:latin typeface="+mn-lt"/>
                <a:ea typeface="+mn-ea"/>
                <a:cs typeface="+mn-cs"/>
              </a:rPr>
              <a:t>Aborting a video session is mostly caused by either loss of interest or poor network connectivity. Intuitively, broadcasters’ followers are more patient than non-followers when they encounter problematic sessions.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practice, when a viewer is deeply attracted by a live content, even if she is experiencing a poor network connection, she may still be willing to request the broadcast stream for multiple times in a short time window before giving up. we label a viewing session as a problematic session if there is at least another request from the same viewer for the same broadcast within a small</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time window.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figure plots the probability of abandonment, followers are 2 times more patient than non-followers.</a:t>
            </a:r>
            <a:r>
              <a:rPr lang="en-US" altLang="zh-CN" sz="1200" kern="1200" baseline="0" dirty="0" smtClean="0">
                <a:solidFill>
                  <a:schemeClr val="tx1"/>
                </a:solidFill>
                <a:effectLst/>
                <a:latin typeface="+mn-lt"/>
                <a:ea typeface="+mn-ea"/>
                <a:cs typeface="+mn-cs"/>
              </a:rPr>
              <a:t> So it is important for MPL system to differentiate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 </a:t>
            </a:r>
            <a:r>
              <a:rPr lang="en-US" altLang="zh-CN" sz="1200" kern="1200" baseline="0" dirty="0" err="1" smtClean="0">
                <a:solidFill>
                  <a:schemeClr val="tx1"/>
                </a:solidFill>
                <a:effectLst/>
                <a:latin typeface="+mn-lt"/>
                <a:ea typeface="+mn-ea"/>
                <a:cs typeface="+mn-cs"/>
              </a:rPr>
              <a:t>qos</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guarentees</a:t>
            </a:r>
            <a:r>
              <a:rPr lang="en-US" altLang="zh-CN" sz="1200" kern="1200" baseline="0" dirty="0" smtClean="0">
                <a:solidFill>
                  <a:schemeClr val="tx1"/>
                </a:solidFill>
                <a:effectLst/>
                <a:latin typeface="+mn-lt"/>
                <a:ea typeface="+mn-ea"/>
                <a:cs typeface="+mn-cs"/>
              </a:rPr>
              <a:t> for these two kinds of viewing behaviors.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the number of </a:t>
            </a:r>
            <a:r>
              <a:rPr lang="en-US" altLang="zh-CN" sz="1200" kern="1200" dirty="0" err="1" smtClean="0">
                <a:solidFill>
                  <a:schemeClr val="tx1"/>
                </a:solidFill>
                <a:effectLst/>
                <a:latin typeface="+mn-lt"/>
                <a:ea typeface="+mn-ea"/>
                <a:cs typeface="+mn-cs"/>
              </a:rPr>
              <a:t>continous</a:t>
            </a:r>
            <a:r>
              <a:rPr lang="en-US" altLang="zh-CN" sz="1200" kern="1200" dirty="0" smtClean="0">
                <a:solidFill>
                  <a:schemeClr val="tx1"/>
                </a:solidFill>
                <a:effectLst/>
                <a:latin typeface="+mn-lt"/>
                <a:ea typeface="+mn-ea"/>
                <a:cs typeface="+mn-cs"/>
              </a:rPr>
              <a:t> problematic</a:t>
            </a:r>
            <a:r>
              <a:rPr lang="en-US" altLang="zh-CN" sz="1200" kern="1200" baseline="0" dirty="0" smtClean="0">
                <a:solidFill>
                  <a:schemeClr val="tx1"/>
                </a:solidFill>
                <a:effectLst/>
                <a:latin typeface="+mn-lt"/>
                <a:ea typeface="+mn-ea"/>
                <a:cs typeface="+mn-cs"/>
              </a:rPr>
              <a:t> viewing sessions less than </a:t>
            </a:r>
            <a:r>
              <a:rPr lang="en-US" altLang="zh-CN" sz="1200" kern="1200" dirty="0" smtClean="0">
                <a:solidFill>
                  <a:schemeClr val="tx1"/>
                </a:solidFill>
                <a:effectLst/>
                <a:latin typeface="+mn-lt"/>
                <a:ea typeface="+mn-ea"/>
                <a:cs typeface="+mn-cs"/>
              </a:rPr>
              <a:t>4, we observe the steepest increases of the abandonment.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Hence MPL providers should carefully design the initial workload scheduling scheme to decrease the abandonment ratio, e.g., choosing suitable servers from set of geographically distributed data-centers to broadcasters and viewers, respectively. </a:t>
            </a:r>
            <a:endParaRPr lang="en-US" altLang="zh-CN" dirty="0" smtClean="0"/>
          </a:p>
          <a:p>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26</a:t>
            </a:fld>
            <a:endParaRPr kumimoji="1" lang="zh-CN" altLang="en-US"/>
          </a:p>
        </p:txBody>
      </p:sp>
    </p:spTree>
    <p:extLst>
      <p:ext uri="{BB962C8B-B14F-4D97-AF65-F5344CB8AC3E}">
        <p14:creationId xmlns:p14="http://schemas.microsoft.com/office/powerpoint/2010/main" val="271237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最后，我们分析直播的地域流行模式，图中展示了每个直播的 观众地域分布熵，较小的熵表明观众的地理分布较为集中，</a:t>
            </a:r>
            <a:r>
              <a:rPr lang="zh-CN" altLang="en-US" sz="1200" kern="1200" dirty="0" smtClean="0">
                <a:solidFill>
                  <a:schemeClr val="tx1"/>
                </a:solidFill>
                <a:effectLst/>
                <a:latin typeface="+mn-lt"/>
                <a:ea typeface="+mn-ea"/>
                <a:cs typeface="+mn-cs"/>
              </a:rPr>
              <a:t>因此它是一种</a:t>
            </a:r>
            <a:r>
              <a:rPr lang="zh-CN" altLang="en-US" sz="1200" kern="1200" dirty="0" smtClean="0">
                <a:solidFill>
                  <a:schemeClr val="tx1"/>
                </a:solidFill>
                <a:effectLst/>
                <a:latin typeface="+mn-lt"/>
                <a:ea typeface="+mn-ea"/>
                <a:cs typeface="+mn-cs"/>
              </a:rPr>
              <a:t>局部</a:t>
            </a:r>
            <a:r>
              <a:rPr lang="zh-CN" altLang="en-US" sz="1200" kern="1200" dirty="0" smtClean="0">
                <a:solidFill>
                  <a:schemeClr val="tx1"/>
                </a:solidFill>
                <a:effectLst/>
                <a:latin typeface="+mn-lt"/>
                <a:ea typeface="+mn-ea"/>
                <a:cs typeface="+mn-cs"/>
              </a:rPr>
              <a:t>流行的</a:t>
            </a:r>
            <a:r>
              <a:rPr lang="zh-CN" altLang="en-US" sz="1200" kern="1200" dirty="0" smtClean="0">
                <a:solidFill>
                  <a:schemeClr val="tx1"/>
                </a:solidFill>
                <a:effectLst/>
                <a:latin typeface="+mn-lt"/>
                <a:ea typeface="+mn-ea"/>
                <a:cs typeface="+mn-cs"/>
              </a:rPr>
              <a:t>内容。</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而较大的熵表明观众的位置分布相对均匀，因此它是全局流行的内容。另外，我们观察到，对于</a:t>
            </a:r>
            <a:r>
              <a:rPr lang="en-US" altLang="zh-CN" sz="1200" kern="1200" dirty="0" smtClean="0">
                <a:solidFill>
                  <a:schemeClr val="tx1"/>
                </a:solidFill>
                <a:effectLst/>
                <a:latin typeface="+mn-lt"/>
                <a:ea typeface="+mn-ea"/>
                <a:cs typeface="+mn-cs"/>
              </a:rPr>
              <a:t>89</a:t>
            </a:r>
            <a:r>
              <a:rPr lang="zh-CN" altLang="en-US" sz="1200" kern="1200" dirty="0" smtClean="0">
                <a:solidFill>
                  <a:schemeClr val="tx1"/>
                </a:solidFill>
                <a:effectLst/>
                <a:latin typeface="+mn-lt"/>
                <a:ea typeface="+mn-ea"/>
                <a:cs typeface="+mn-cs"/>
              </a:rPr>
              <a:t>％的直播，观众最多的</a:t>
            </a:r>
            <a:r>
              <a:rPr lang="zh-CN" altLang="en-US" sz="1200" kern="1200" dirty="0" smtClean="0">
                <a:solidFill>
                  <a:schemeClr val="tx1"/>
                </a:solidFill>
                <a:effectLst/>
                <a:latin typeface="+mn-lt"/>
                <a:ea typeface="+mn-ea"/>
                <a:cs typeface="+mn-cs"/>
              </a:rPr>
              <a:t>地区和</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所在地</a:t>
            </a:r>
            <a:r>
              <a:rPr lang="zh-CN" altLang="en-US" sz="1200" kern="1200" dirty="0" smtClean="0">
                <a:solidFill>
                  <a:schemeClr val="tx1"/>
                </a:solidFill>
                <a:effectLst/>
                <a:latin typeface="+mn-lt"/>
                <a:ea typeface="+mn-ea"/>
                <a:cs typeface="+mn-cs"/>
              </a:rPr>
              <a:t>相同，这表明大多数</a:t>
            </a:r>
            <a:r>
              <a:rPr lang="zh-CN" altLang="en-US" sz="1200" kern="1200" dirty="0" smtClean="0">
                <a:solidFill>
                  <a:schemeClr val="tx1"/>
                </a:solidFill>
                <a:effectLst/>
                <a:latin typeface="+mn-lt"/>
                <a:ea typeface="+mn-ea"/>
                <a:cs typeface="+mn-cs"/>
              </a:rPr>
              <a:t>直播内容</a:t>
            </a:r>
            <a:r>
              <a:rPr lang="zh-CN" altLang="en-US" sz="1200" kern="1200" dirty="0" smtClean="0">
                <a:solidFill>
                  <a:schemeClr val="tx1"/>
                </a:solidFill>
                <a:effectLst/>
                <a:latin typeface="+mn-lt"/>
                <a:ea typeface="+mn-ea"/>
                <a:cs typeface="+mn-cs"/>
              </a:rPr>
              <a:t>是“本地流行的”。</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27</a:t>
            </a:fld>
            <a:endParaRPr kumimoji="1" lang="zh-CN" altLang="en-US"/>
          </a:p>
        </p:txBody>
      </p:sp>
    </p:spTree>
    <p:extLst>
      <p:ext uri="{BB962C8B-B14F-4D97-AF65-F5344CB8AC3E}">
        <p14:creationId xmlns:p14="http://schemas.microsoft.com/office/powerpoint/2010/main" val="3535581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然而在目前的移动直播架构中，用户由极少量 的核心网络云节点 进行收流转码，并统一交付给</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进行内容分发，因此没有任何用户观看的直播流，和本地流行的直播流占用了核心网络云节点的大量计算资源。</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we analyze the viewer geo-distribution for each broadcast. </a:t>
            </a:r>
            <a:r>
              <a:rPr kumimoji="1" lang="en-US" altLang="zh-CN" sz="1200" dirty="0" smtClean="0"/>
              <a:t>The normalized viewer geo-distribution</a:t>
            </a:r>
            <a:r>
              <a:rPr kumimoji="1" lang="zh-CN" altLang="en-US" sz="1200" dirty="0" smtClean="0"/>
              <a:t> </a:t>
            </a:r>
            <a:r>
              <a:rPr kumimoji="1" lang="en-US" altLang="zh-CN" sz="1200" dirty="0" smtClean="0"/>
              <a:t>entropy of broadcast </a:t>
            </a:r>
            <a:r>
              <a:rPr kumimoji="1" lang="en-US" altLang="zh-CN" sz="1200" b="1" i="1" dirty="0" smtClean="0"/>
              <a:t>k</a:t>
            </a:r>
            <a:r>
              <a:rPr kumimoji="1" lang="en-US" altLang="zh-CN" sz="1200" dirty="0" smtClean="0"/>
              <a:t> is defined as</a:t>
            </a:r>
            <a:r>
              <a:rPr kumimoji="1" lang="en-US" altLang="zh-CN" sz="1200" baseline="0" dirty="0" smtClean="0"/>
              <a:t> this equation.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broadcast with smaller entropy indicates its viewer geo-distribution is more biased and hence it is a regional popular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broadcast.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broadcast with larger entropy indicates its viewer geo-distribution is more uniform and hence it is a global popular broadcast.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a:t>
            </a:r>
            <a:r>
              <a:rPr lang="en-US" altLang="zh-CN" sz="1200" kern="1200" baseline="0" dirty="0" smtClean="0">
                <a:solidFill>
                  <a:schemeClr val="tx1"/>
                </a:solidFill>
                <a:effectLst/>
                <a:latin typeface="+mn-lt"/>
                <a:ea typeface="+mn-ea"/>
                <a:cs typeface="+mn-cs"/>
              </a:rPr>
              <a:t> figure</a:t>
            </a:r>
            <a:r>
              <a:rPr lang="en-US" altLang="zh-CN" sz="1200" kern="1200" dirty="0" smtClean="0">
                <a:solidFill>
                  <a:schemeClr val="tx1"/>
                </a:solidFill>
                <a:effectLst/>
                <a:latin typeface="+mn-lt"/>
                <a:ea typeface="+mn-ea"/>
                <a:cs typeface="+mn-cs"/>
              </a:rPr>
              <a:t> plots the CDF of viewer geo-distribution entropy. We observe that the viewer geo-distribution entropy for 95% of the broadcasts is lower than 0.5, indicating most viewers of individual broadcasts tend to be located in few regions. </a:t>
            </a:r>
            <a:endParaRPr lang="en-US" altLang="zh-CN" dirty="0" smtClean="0"/>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sz="1200" dirty="0" smtClean="0"/>
              <a:t>The normalized viewer geo-distribution</a:t>
            </a:r>
            <a:r>
              <a:rPr kumimoji="1" lang="zh-CN" altLang="en-US" sz="1200" dirty="0" smtClean="0"/>
              <a:t> </a:t>
            </a:r>
            <a:r>
              <a:rPr kumimoji="1" lang="en-US" altLang="zh-CN" sz="1200" dirty="0" smtClean="0"/>
              <a:t>entropy of broadcast </a:t>
            </a:r>
            <a:r>
              <a:rPr kumimoji="1" lang="en-US" altLang="zh-CN" sz="1200" b="1" i="1" dirty="0" smtClean="0"/>
              <a:t>k</a:t>
            </a:r>
            <a:r>
              <a:rPr kumimoji="1" lang="en-US" altLang="zh-CN" sz="1200" dirty="0" smtClean="0"/>
              <a:t> is defined as:</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further examine the geo-distribution intensity of viewers. In this figure, we plot the CDF of the percentage of viewers geographical focused in the top popular region. We observe</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the top-1 region contributes a significant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fraction of viewers, e.g., for 85% of the broadcasts, more than 60% of the viewers coming from the top-1 region. Besides, we observe that, for 89% of the broadcasts, their top-1 popular regions are the same as the regions where broadcasters are located, indicating that most of broadcasts are “locally popular" in MPL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such strong nearby interactions indicate that the “closest service" can play an important role in the system design. For example, in order to optimize system </a:t>
            </a:r>
            <a:r>
              <a:rPr lang="en-US" altLang="zh-CN" sz="1200" kern="1200" dirty="0" err="1" smtClean="0">
                <a:solidFill>
                  <a:schemeClr val="tx1"/>
                </a:solidFill>
                <a:effectLst/>
                <a:latin typeface="+mn-lt"/>
                <a:ea typeface="+mn-ea"/>
                <a:cs typeface="+mn-cs"/>
              </a:rPr>
              <a:t>QoS</a:t>
            </a:r>
            <a:r>
              <a:rPr lang="en-US" altLang="zh-CN" sz="1200" kern="1200" dirty="0" smtClean="0">
                <a:solidFill>
                  <a:schemeClr val="tx1"/>
                </a:solidFill>
                <a:effectLst/>
                <a:latin typeface="+mn-lt"/>
                <a:ea typeface="+mn-ea"/>
                <a:cs typeface="+mn-cs"/>
              </a:rPr>
              <a:t> (e.g., decrease the latency for live content uploading), MPL providers (such as </a:t>
            </a:r>
            <a:r>
              <a:rPr lang="en-US" altLang="zh-CN" sz="1200" kern="1200" dirty="0" err="1" smtClean="0">
                <a:solidFill>
                  <a:schemeClr val="tx1"/>
                </a:solidFill>
                <a:effectLst/>
                <a:latin typeface="+mn-lt"/>
                <a:ea typeface="+mn-ea"/>
                <a:cs typeface="+mn-cs"/>
              </a:rPr>
              <a:t>Inke</a:t>
            </a:r>
            <a:r>
              <a:rPr lang="en-US" altLang="zh-CN" sz="1200" kern="1200" dirty="0" smtClean="0">
                <a:solidFill>
                  <a:schemeClr val="tx1"/>
                </a:solidFill>
                <a:effectLst/>
                <a:latin typeface="+mn-lt"/>
                <a:ea typeface="+mn-ea"/>
                <a:cs typeface="+mn-cs"/>
              </a:rPr>
              <a:t> and alike) will benefit from edge computing [1] by utilizing edge computations and network resources to transcode and deliver live streaming content within a small area scale.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28</a:t>
            </a:fld>
            <a:endParaRPr kumimoji="1" lang="zh-CN" altLang="en-US"/>
          </a:p>
        </p:txBody>
      </p:sp>
    </p:spTree>
    <p:extLst>
      <p:ext uri="{BB962C8B-B14F-4D97-AF65-F5344CB8AC3E}">
        <p14:creationId xmlns:p14="http://schemas.microsoft.com/office/powerpoint/2010/main" val="3535581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因此为了进行系统优化，我们提出边缘计算辅助的移动直播系统，允许边缘的计算和网络资源在小范围内对直播内容进行收流，转码和传输。</a:t>
            </a: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zh-CN" sz="1200" kern="1200" dirty="0" smtClean="0">
                <a:solidFill>
                  <a:schemeClr val="tx1"/>
                </a:solidFill>
                <a:effectLst/>
                <a:latin typeface="+mn-lt"/>
                <a:ea typeface="+mn-ea"/>
                <a:cs typeface="+mn-cs"/>
              </a:rPr>
              <a:t>-</a:t>
            </a:r>
            <a:r>
              <a:rPr kumimoji="1"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improve the system efficiency and scalability, we envision a potential future MPL framework,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 we know,</a:t>
            </a:r>
            <a:r>
              <a:rPr lang="en-US" altLang="zh-CN" sz="1200" kern="1200" baseline="0" dirty="0" smtClean="0">
                <a:solidFill>
                  <a:schemeClr val="tx1"/>
                </a:solidFill>
                <a:effectLst/>
                <a:latin typeface="+mn-lt"/>
                <a:ea typeface="+mn-ea"/>
                <a:cs typeface="+mn-cs"/>
              </a:rPr>
              <a:t> t</a:t>
            </a:r>
            <a:r>
              <a:rPr lang="en-US" altLang="zh-CN" sz="1200" kern="1200" dirty="0" smtClean="0">
                <a:solidFill>
                  <a:schemeClr val="tx1"/>
                </a:solidFill>
                <a:effectLst/>
                <a:latin typeface="+mn-lt"/>
                <a:ea typeface="+mn-ea"/>
                <a:cs typeface="+mn-cs"/>
              </a:rPr>
              <a:t>he requirement on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latency is stringent in MPL.</a:t>
            </a:r>
            <a:r>
              <a:rPr lang="zh-CN" altLang="zh-CN" sz="1200" kern="1200" dirty="0" smtClean="0">
                <a:solidFill>
                  <a:schemeClr val="tx1"/>
                </a:solidFill>
                <a:effectLst/>
                <a:latin typeface="+mn-lt"/>
                <a:ea typeface="+mn-ea"/>
                <a:cs typeface="+mn-cs"/>
              </a:rPr>
              <a:t> A</a:t>
            </a:r>
            <a:r>
              <a:rPr lang="en-US" altLang="zh-CN" sz="1200" kern="1200" dirty="0" smtClean="0">
                <a:solidFill>
                  <a:schemeClr val="tx1"/>
                </a:solidFill>
                <a:effectLst/>
                <a:latin typeface="+mn-lt"/>
                <a:ea typeface="+mn-ea"/>
                <a:cs typeface="+mn-cs"/>
              </a:rPr>
              <a:t>s we observe a great number of locally popular broadcasts in MPL, enabling edge cloudlets to transcode and deliver live contents within a small area scale can decrease the service latency and improve the system scalability. </a:t>
            </a:r>
            <a:endParaRPr lang="en-US" altLang="zh-CN"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29</a:t>
            </a:fld>
            <a:endParaRPr kumimoji="1" lang="zh-CN" altLang="en-US"/>
          </a:p>
        </p:txBody>
      </p:sp>
    </p:spTree>
    <p:extLst>
      <p:ext uri="{BB962C8B-B14F-4D97-AF65-F5344CB8AC3E}">
        <p14:creationId xmlns:p14="http://schemas.microsoft.com/office/powerpoint/2010/main" val="292067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首先介绍一下研究背景。</a:t>
            </a:r>
            <a:r>
              <a:rPr kumimoji="0" lang="zh-CN" altLang="en-US" sz="1200" u="sng" kern="1200" dirty="0" smtClean="0">
                <a:solidFill>
                  <a:schemeClr val="tx1"/>
                </a:solidFill>
                <a:effectLst/>
                <a:latin typeface="+mn-lt"/>
                <a:ea typeface="+mn-ea"/>
                <a:cs typeface="+mn-cs"/>
              </a:rPr>
              <a:t>随着</a:t>
            </a:r>
            <a:r>
              <a:rPr lang="zh-CN" altLang="en-US" sz="1200" u="sng" kern="1200" dirty="0" smtClean="0">
                <a:solidFill>
                  <a:schemeClr val="tx1"/>
                </a:solidFill>
                <a:effectLst/>
                <a:latin typeface="+mn-lt"/>
                <a:ea typeface="+mn-ea"/>
                <a:cs typeface="+mn-cs"/>
              </a:rPr>
              <a:t>高速移动网络的快速部署，智能设备的普及，和用户需求的演进</a:t>
            </a:r>
            <a:r>
              <a:rPr lang="zh-CN" altLang="zh-CN" sz="1200" u="none"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在线视频已经成</a:t>
            </a:r>
            <a:r>
              <a:rPr lang="zh-CN" altLang="en-US" sz="1200" kern="1200" dirty="0" smtClean="0">
                <a:solidFill>
                  <a:schemeClr val="tx1"/>
                </a:solidFill>
                <a:effectLst/>
                <a:latin typeface="+mn-lt"/>
                <a:ea typeface="+mn-ea"/>
                <a:cs typeface="+mn-cs"/>
              </a:rPr>
              <a:t>了最受欢迎的互联网服务之一</a:t>
            </a:r>
            <a:r>
              <a:rPr lang="zh-CN" altLang="zh-CN" sz="1200" b="0" u="sng" kern="1200" dirty="0" smtClean="0">
                <a:solidFill>
                  <a:schemeClr val="tx1"/>
                </a:solidFill>
                <a:effectLst/>
                <a:latin typeface="+mn-lt"/>
                <a:ea typeface="+mn-ea"/>
                <a:cs typeface="+mn-cs"/>
              </a:rPr>
              <a:t>。</a:t>
            </a:r>
            <a:r>
              <a:rPr lang="en-US" altLang="zh-CN" sz="1200" u="sng" kern="1200" dirty="0" smtClean="0">
                <a:solidFill>
                  <a:schemeClr val="tx1"/>
                </a:solidFill>
                <a:effectLst/>
                <a:latin typeface="+mn-lt"/>
                <a:ea typeface="+mn-ea"/>
                <a:cs typeface="+mn-cs"/>
              </a:rPr>
              <a:t>Cisco</a:t>
            </a:r>
            <a:r>
              <a:rPr lang="zh-CN" altLang="en-US" sz="1200" u="sng" kern="1200" dirty="0" smtClean="0">
                <a:solidFill>
                  <a:schemeClr val="tx1"/>
                </a:solidFill>
                <a:effectLst/>
                <a:latin typeface="+mn-lt"/>
                <a:ea typeface="+mn-ea"/>
                <a:cs typeface="+mn-cs"/>
              </a:rPr>
              <a:t>统计数据显示</a:t>
            </a:r>
            <a:r>
              <a:rPr lang="en-US" altLang="zh-CN" sz="1200" kern="1200" dirty="0" smtClean="0">
                <a:solidFill>
                  <a:schemeClr val="tx1"/>
                </a:solidFill>
                <a:effectLst/>
                <a:latin typeface="+mn-lt"/>
                <a:ea typeface="+mn-ea"/>
                <a:cs typeface="+mn-cs"/>
              </a:rPr>
              <a:t>, </a:t>
            </a:r>
            <a:r>
              <a:rPr lang="zh-CN" altLang="en-US" sz="1200" u="sng" kern="1200" dirty="0" smtClean="0">
                <a:solidFill>
                  <a:schemeClr val="tx1"/>
                </a:solidFill>
                <a:effectLst/>
                <a:latin typeface="+mn-lt"/>
                <a:ea typeface="+mn-ea"/>
                <a:cs typeface="+mn-cs"/>
              </a:rPr>
              <a:t>视频流量已经占了全网流量的</a:t>
            </a:r>
            <a:r>
              <a:rPr lang="en-US" altLang="zh-CN" sz="1200" kern="1200" dirty="0" smtClean="0">
                <a:solidFill>
                  <a:schemeClr val="tx1"/>
                </a:solidFill>
                <a:effectLst/>
                <a:latin typeface="+mn-lt"/>
                <a:ea typeface="+mn-ea"/>
                <a:cs typeface="+mn-cs"/>
              </a:rPr>
              <a:t>73</a:t>
            </a:r>
            <a:r>
              <a:rPr lang="zh-CN" altLang="en-US" sz="1200"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现在</a:t>
            </a:r>
            <a:r>
              <a:rPr lang="zh-CN" altLang="zh-CN" sz="1200" u="none"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用户可以随时随地观看视频，视频服务呈移动性</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以及</a:t>
            </a:r>
            <a:r>
              <a:rPr lang="zh-CN" altLang="en-US" sz="1200" kern="1200" dirty="0" smtClean="0">
                <a:solidFill>
                  <a:schemeClr val="tx1"/>
                </a:solidFill>
                <a:effectLst/>
                <a:latin typeface="+mn-lt"/>
                <a:ea typeface="+mn-ea"/>
                <a:cs typeface="+mn-cs"/>
              </a:rPr>
              <a:t>超</a:t>
            </a:r>
            <a:r>
              <a:rPr lang="zh-CN" altLang="en-US" sz="1200" kern="1200" dirty="0" smtClean="0">
                <a:solidFill>
                  <a:schemeClr val="tx1"/>
                </a:solidFill>
                <a:effectLst/>
                <a:latin typeface="+mn-lt"/>
                <a:ea typeface="+mn-ea"/>
                <a:cs typeface="+mn-cs"/>
              </a:rPr>
              <a:t>高清、全景视频等新媒体的出现</a:t>
            </a:r>
            <a:r>
              <a:rPr lang="zh-CN" altLang="en-US" sz="1200" kern="1200" dirty="0" smtClean="0">
                <a:solidFill>
                  <a:schemeClr val="tx1"/>
                </a:solidFill>
                <a:effectLst/>
                <a:latin typeface="+mn-lt"/>
                <a:ea typeface="+mn-ea"/>
                <a:cs typeface="+mn-cs"/>
              </a:rPr>
              <a:t>，加剧了视频服务流量需</a:t>
            </a:r>
            <a:r>
              <a:rPr lang="zh-CN" altLang="en-US" sz="1200" kern="1200" dirty="0" smtClean="0">
                <a:solidFill>
                  <a:schemeClr val="tx1"/>
                </a:solidFill>
                <a:effectLst/>
                <a:latin typeface="+mn-lt"/>
                <a:ea typeface="+mn-ea"/>
                <a:cs typeface="+mn-cs"/>
              </a:rPr>
              <a:t>求大的特性</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再加上</a:t>
            </a:r>
            <a:r>
              <a:rPr lang="zh-CN" altLang="en-US" sz="1200" kern="1200" dirty="0" smtClean="0">
                <a:solidFill>
                  <a:schemeClr val="tx1"/>
                </a:solidFill>
                <a:effectLst/>
                <a:latin typeface="+mn-lt"/>
                <a:ea typeface="+mn-ea"/>
                <a:cs typeface="+mn-cs"/>
              </a:rPr>
              <a:t>近年兴起的</a:t>
            </a:r>
            <a:r>
              <a:rPr lang="zh-CN" altLang="en-US" sz="1200" kern="1200" dirty="0" smtClean="0">
                <a:solidFill>
                  <a:schemeClr val="tx1"/>
                </a:solidFill>
                <a:effectLst/>
                <a:latin typeface="+mn-lt"/>
                <a:ea typeface="+mn-ea"/>
                <a:cs typeface="+mn-cs"/>
              </a:rPr>
              <a:t>移动</a:t>
            </a:r>
            <a:r>
              <a:rPr lang="zh-CN" altLang="en-US" sz="1200" kern="1200" dirty="0" smtClean="0">
                <a:solidFill>
                  <a:schemeClr val="tx1"/>
                </a:solidFill>
                <a:effectLst/>
                <a:latin typeface="+mn-lt"/>
                <a:ea typeface="+mn-ea"/>
                <a:cs typeface="+mn-cs"/>
              </a:rPr>
              <a:t>直播</a:t>
            </a:r>
            <a:r>
              <a:rPr lang="zh-CN" altLang="en-US" sz="1200" kern="1200" dirty="0" smtClean="0">
                <a:solidFill>
                  <a:schemeClr val="tx1"/>
                </a:solidFill>
                <a:effectLst/>
                <a:latin typeface="+mn-lt"/>
                <a:ea typeface="+mn-ea"/>
                <a:cs typeface="+mn-cs"/>
              </a:rPr>
              <a:t>服务，任何</a:t>
            </a:r>
            <a:r>
              <a:rPr lang="zh-CN" altLang="en-US" sz="1200" kern="1200" dirty="0" smtClean="0">
                <a:solidFill>
                  <a:schemeClr val="tx1"/>
                </a:solidFill>
                <a:effectLst/>
                <a:latin typeface="+mn-lt"/>
                <a:ea typeface="+mn-ea"/>
                <a:cs typeface="+mn-cs"/>
              </a:rPr>
              <a:t>用户可以</a:t>
            </a:r>
            <a:r>
              <a:rPr lang="zh-CN" altLang="en-US" sz="1200" kern="1200" dirty="0" smtClean="0">
                <a:solidFill>
                  <a:schemeClr val="tx1"/>
                </a:solidFill>
                <a:effectLst/>
                <a:latin typeface="+mn-lt"/>
                <a:ea typeface="+mn-ea"/>
                <a:cs typeface="+mn-cs"/>
              </a:rPr>
              <a:t>作为内容生产者，从</a:t>
            </a:r>
            <a:r>
              <a:rPr lang="zh-CN" altLang="en-US" sz="1200" kern="1200" dirty="0" smtClean="0">
                <a:solidFill>
                  <a:schemeClr val="tx1"/>
                </a:solidFill>
                <a:effectLst/>
                <a:latin typeface="+mn-lt"/>
                <a:ea typeface="+mn-ea"/>
                <a:cs typeface="+mn-cs"/>
              </a:rPr>
              <a:t>网络边缘分享</a:t>
            </a:r>
            <a:r>
              <a:rPr lang="zh-CN" altLang="en-US" sz="1200" kern="1200" dirty="0" smtClean="0">
                <a:solidFill>
                  <a:schemeClr val="tx1"/>
                </a:solidFill>
                <a:effectLst/>
                <a:latin typeface="+mn-lt"/>
                <a:ea typeface="+mn-ea"/>
                <a:cs typeface="+mn-cs"/>
              </a:rPr>
              <a:t>实况内容</a:t>
            </a:r>
            <a:r>
              <a:rPr lang="zh-CN" altLang="en-US" sz="1200" kern="1200" dirty="0" smtClean="0">
                <a:solidFill>
                  <a:schemeClr val="tx1"/>
                </a:solidFill>
                <a:effectLst/>
                <a:latin typeface="+mn-lt"/>
                <a:ea typeface="+mn-ea"/>
                <a:cs typeface="+mn-cs"/>
              </a:rPr>
              <a:t>，并与观众</a:t>
            </a:r>
            <a:r>
              <a:rPr lang="zh-CN" altLang="en-US" sz="1200" kern="1200" dirty="0" smtClean="0">
                <a:solidFill>
                  <a:schemeClr val="tx1"/>
                </a:solidFill>
                <a:effectLst/>
                <a:latin typeface="+mn-lt"/>
                <a:ea typeface="+mn-ea"/>
                <a:cs typeface="+mn-cs"/>
              </a:rPr>
              <a:t>实时</a:t>
            </a:r>
            <a:r>
              <a:rPr lang="zh-CN" altLang="en-US" sz="1200" kern="1200" dirty="0" smtClean="0">
                <a:solidFill>
                  <a:schemeClr val="tx1"/>
                </a:solidFill>
                <a:effectLst/>
                <a:latin typeface="+mn-lt"/>
                <a:ea typeface="+mn-ea"/>
                <a:cs typeface="+mn-cs"/>
              </a:rPr>
              <a:t>互动</a:t>
            </a:r>
            <a:r>
              <a:rPr lang="zh-CN" altLang="en-US" sz="1200" kern="1200" dirty="0" smtClean="0">
                <a:solidFill>
                  <a:schemeClr val="tx1"/>
                </a:solidFill>
                <a:effectLst/>
                <a:latin typeface="+mn-lt"/>
                <a:ea typeface="+mn-ea"/>
                <a:cs typeface="+mn-cs"/>
              </a:rPr>
              <a:t>，使视频服务呈现出“内容源头广和延迟要求高”的特性；这些新特性给传统的视频分发网络带来了极大压力</a:t>
            </a:r>
            <a:r>
              <a:rPr lang="zh-CN" alt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a:t>
            </a:fld>
            <a:endParaRPr kumimoji="1" lang="zh-CN" altLang="en-US"/>
          </a:p>
        </p:txBody>
      </p:sp>
    </p:spTree>
    <p:extLst>
      <p:ext uri="{BB962C8B-B14F-4D97-AF65-F5344CB8AC3E}">
        <p14:creationId xmlns:p14="http://schemas.microsoft.com/office/powerpoint/2010/main" val="1842222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这是算法的流程框图，首先我们预测直播内容的区域流行度指数，根据内容是全局流行还是局部流行进行初始化负载调度，然后同时考虑内容传输性能和计算资源开销，进</a:t>
            </a:r>
            <a:r>
              <a:rPr kumimoji="1" lang="zh-CN" altLang="en-US" dirty="0" smtClean="0"/>
              <a:t>行</a:t>
            </a:r>
            <a:r>
              <a:rPr kumimoji="1" lang="zh-CN" altLang="en-US" dirty="0" smtClean="0"/>
              <a:t>内容生产者</a:t>
            </a:r>
            <a:r>
              <a:rPr kumimoji="1" lang="zh-CN" altLang="en-US" dirty="0" smtClean="0"/>
              <a:t>重定向和转码调度</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30</a:t>
            </a:fld>
            <a:endParaRPr kumimoji="1" lang="zh-CN" altLang="en-US"/>
          </a:p>
        </p:txBody>
      </p:sp>
    </p:spTree>
    <p:extLst>
      <p:ext uri="{BB962C8B-B14F-4D97-AF65-F5344CB8AC3E}">
        <p14:creationId xmlns:p14="http://schemas.microsoft.com/office/powerpoint/2010/main" val="372650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lang="zh-CN" altLang="en-US" dirty="0" smtClean="0"/>
              <a:t>直播内容流行度分布指数预测时，根据地理位置分布熵将直播标注为全局流行和局部</a:t>
            </a:r>
            <a:r>
              <a:rPr lang="zh-CN" altLang="en-US" dirty="0" smtClean="0"/>
              <a:t>流行</a:t>
            </a:r>
            <a:r>
              <a:rPr lang="en-US" altLang="zh-CN" dirty="0" smtClean="0"/>
              <a:t>，</a:t>
            </a:r>
            <a:r>
              <a:rPr lang="zh-CN" altLang="en-US" dirty="0" smtClean="0"/>
              <a:t>区域流行</a:t>
            </a:r>
            <a:r>
              <a:rPr lang="en-US" altLang="zh-CN" dirty="0" smtClean="0"/>
              <a:t> </a:t>
            </a:r>
            <a:r>
              <a:rPr lang="zh-CN" altLang="en-US" dirty="0" smtClean="0"/>
              <a:t>进行类型预测</a:t>
            </a:r>
            <a:r>
              <a:rPr lang="zh-CN" altLang="en-US" dirty="0" smtClean="0"/>
              <a:t>，通过前</a:t>
            </a:r>
            <a:r>
              <a:rPr lang="en-US" altLang="zh-CN" dirty="0" smtClean="0"/>
              <a:t>K</a:t>
            </a:r>
            <a:r>
              <a:rPr lang="zh-CN" altLang="en-US" dirty="0" smtClean="0"/>
              <a:t>天的历史信息预测下一次直播的流行模式，</a:t>
            </a:r>
            <a:r>
              <a:rPr lang="zh-CN" altLang="en-US" dirty="0" smtClean="0"/>
              <a:t>具体考虑</a:t>
            </a:r>
            <a:r>
              <a:rPr lang="zh-CN" altLang="en-US" dirty="0" smtClean="0"/>
              <a:t>内容生产者</a:t>
            </a:r>
            <a:r>
              <a:rPr lang="zh-CN" altLang="en-US" dirty="0" smtClean="0"/>
              <a:t>的直播类型，</a:t>
            </a:r>
            <a:r>
              <a:rPr lang="zh-CN" altLang="en-US" dirty="0" smtClean="0"/>
              <a:t>追随者</a:t>
            </a:r>
            <a:r>
              <a:rPr lang="zh-CN" altLang="en-US" dirty="0" smtClean="0"/>
              <a:t>总量以及</a:t>
            </a:r>
            <a:r>
              <a:rPr lang="zh-CN" altLang="en-US" dirty="0" smtClean="0"/>
              <a:t>分布，直播总次数，和直播时间段等特征，结果表明我们的特征可以获得</a:t>
            </a:r>
            <a:r>
              <a:rPr lang="en-US" altLang="zh-CN" dirty="0" smtClean="0"/>
              <a:t>9</a:t>
            </a:r>
            <a:r>
              <a:rPr lang="en-US" altLang="zh-CN" dirty="0" smtClean="0"/>
              <a:t>5</a:t>
            </a:r>
            <a:r>
              <a:rPr lang="en-US" altLang="zh-CN" dirty="0" smtClean="0"/>
              <a:t>%</a:t>
            </a:r>
            <a:r>
              <a:rPr lang="zh-CN" altLang="en-US" dirty="0" smtClean="0"/>
              <a:t>的预测准确度。</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31</a:t>
            </a:fld>
            <a:endParaRPr kumimoji="1" lang="zh-CN" altLang="en-US"/>
          </a:p>
        </p:txBody>
      </p:sp>
    </p:spTree>
    <p:extLst>
      <p:ext uri="{BB962C8B-B14F-4D97-AF65-F5344CB8AC3E}">
        <p14:creationId xmlns:p14="http://schemas.microsoft.com/office/powerpoint/2010/main" val="132597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sng" kern="1200" dirty="0" smtClean="0">
                <a:solidFill>
                  <a:schemeClr val="tx1"/>
                </a:solidFill>
                <a:effectLst/>
                <a:latin typeface="+mn-lt"/>
                <a:ea typeface="+mn-ea"/>
                <a:cs typeface="+mn-cs"/>
              </a:rPr>
              <a:t>下面我们</a:t>
            </a:r>
            <a:r>
              <a:rPr lang="zh-CN" altLang="en-US" sz="1200" u="sng" kern="1200" dirty="0" smtClean="0">
                <a:solidFill>
                  <a:schemeClr val="tx1"/>
                </a:solidFill>
                <a:effectLst/>
                <a:latin typeface="+mn-lt"/>
                <a:ea typeface="+mn-ea"/>
                <a:cs typeface="+mn-cs"/>
              </a:rPr>
              <a:t>为实时调度</a:t>
            </a:r>
            <a:r>
              <a:rPr lang="zh-CN" altLang="en-US" sz="1200" u="sng" kern="1200" dirty="0" smtClean="0">
                <a:solidFill>
                  <a:schemeClr val="tx1"/>
                </a:solidFill>
                <a:effectLst/>
                <a:latin typeface="+mn-lt"/>
                <a:ea typeface="+mn-ea"/>
                <a:cs typeface="+mn-cs"/>
              </a:rPr>
              <a:t>进行</a:t>
            </a:r>
            <a:r>
              <a:rPr lang="zh-CN" altLang="en-US" sz="1200" u="sng" kern="1200" dirty="0" smtClean="0">
                <a:solidFill>
                  <a:schemeClr val="tx1"/>
                </a:solidFill>
                <a:effectLst/>
                <a:latin typeface="+mn-lt"/>
                <a:ea typeface="+mn-ea"/>
                <a:cs typeface="+mn-cs"/>
              </a:rPr>
              <a:t>系统</a:t>
            </a:r>
            <a:r>
              <a:rPr lang="zh-CN" altLang="en-US" sz="1200" u="sng" kern="1200" dirty="0" smtClean="0">
                <a:solidFill>
                  <a:schemeClr val="tx1"/>
                </a:solidFill>
                <a:effectLst/>
                <a:latin typeface="+mn-lt"/>
                <a:ea typeface="+mn-ea"/>
                <a:cs typeface="+mn-cs"/>
              </a:rPr>
              <a:t>建模</a:t>
            </a:r>
            <a:r>
              <a:rPr lang="zh-CN" altLang="en-US" sz="1200" u="sng" kern="1200" dirty="0" smtClean="0">
                <a:solidFill>
                  <a:schemeClr val="tx1"/>
                </a:solidFill>
                <a:effectLst/>
                <a:latin typeface="+mn-lt"/>
                <a:ea typeface="+mn-ea"/>
                <a:cs typeface="+mn-cs"/>
              </a:rPr>
              <a:t>，综合考虑用户体验和系统开销，</a:t>
            </a:r>
            <a:endParaRPr lang="en-US" altLang="zh-CN" sz="1200" u="sng" kern="1200" dirty="0" smtClean="0">
              <a:solidFill>
                <a:schemeClr val="tx1"/>
              </a:solidFill>
              <a:effectLst/>
              <a:latin typeface="+mn-lt"/>
              <a:ea typeface="+mn-ea"/>
              <a:cs typeface="+mn-cs"/>
            </a:endParaRPr>
          </a:p>
          <a:p>
            <a:r>
              <a:rPr lang="zh-CN" altLang="en-US" sz="1200" u="sng" kern="1200" dirty="0" smtClean="0">
                <a:solidFill>
                  <a:schemeClr val="tx1"/>
                </a:solidFill>
                <a:effectLst/>
                <a:latin typeface="+mn-lt"/>
                <a:ea typeface="+mn-ea"/>
                <a:cs typeface="+mn-cs"/>
              </a:rPr>
              <a:t>因为移动直播对延迟要求非常高，因此</a:t>
            </a:r>
            <a:r>
              <a:rPr lang="zh-CN" altLang="en-US" sz="1200" u="sng" kern="1200" dirty="0" smtClean="0">
                <a:solidFill>
                  <a:schemeClr val="tx1"/>
                </a:solidFill>
                <a:effectLst/>
                <a:latin typeface="+mn-lt"/>
                <a:ea typeface="+mn-ea"/>
                <a:cs typeface="+mn-cs"/>
              </a:rPr>
              <a:t>最大限度地减少</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和观众之间</a:t>
            </a:r>
            <a:r>
              <a:rPr lang="zh-CN" altLang="en-US" sz="1200" u="sng" kern="1200" dirty="0" smtClean="0">
                <a:solidFill>
                  <a:schemeClr val="tx1"/>
                </a:solidFill>
                <a:effectLst/>
                <a:latin typeface="+mn-lt"/>
                <a:ea typeface="+mn-ea"/>
                <a:cs typeface="+mn-cs"/>
              </a:rPr>
              <a:t>的端到端内容延迟，优化用户体验是至关重要的。因此我们定义用户体验为内容上传延迟，转码服务响应延迟以及内容分发延迟的累加结果，其中转码服务响应延迟受计算节点负载和服务速率决定，</a:t>
            </a:r>
            <a:endParaRPr lang="en-US" altLang="zh-CN" sz="1200" u="sng" kern="1200" dirty="0" smtClean="0">
              <a:solidFill>
                <a:schemeClr val="tx1"/>
              </a:solidFill>
              <a:effectLst/>
              <a:latin typeface="+mn-lt"/>
              <a:ea typeface="+mn-ea"/>
              <a:cs typeface="+mn-cs"/>
            </a:endParaRPr>
          </a:p>
          <a:p>
            <a:endParaRPr kumimoji="1" lang="en-US" altLang="zh-CN" sz="1200" u="sng" kern="1200" dirty="0" smtClean="0">
              <a:solidFill>
                <a:schemeClr val="tx1"/>
              </a:solidFill>
              <a:effectLst/>
              <a:latin typeface="+mn-lt"/>
              <a:ea typeface="+mn-ea"/>
              <a:cs typeface="+mn-cs"/>
            </a:endParaRPr>
          </a:p>
          <a:p>
            <a:r>
              <a:rPr kumimoji="1" lang="zh-CN" altLang="en-US" dirty="0" smtClean="0"/>
              <a:t>对于系统开销来说，</a:t>
            </a:r>
            <a:r>
              <a:rPr lang="zh-CN" altLang="en-US" sz="1200" u="sng" kern="1200" dirty="0" smtClean="0">
                <a:solidFill>
                  <a:schemeClr val="tx1"/>
                </a:solidFill>
                <a:effectLst/>
                <a:latin typeface="+mn-lt"/>
                <a:ea typeface="+mn-ea"/>
                <a:cs typeface="+mn-cs"/>
              </a:rPr>
              <a:t>主要有三方面的运营成本，包括计算资源配置成本，边缘计算节点服务附近观众时的出站带宽成本</a:t>
            </a:r>
            <a:r>
              <a:rPr lang="en-US" altLang="zh-CN" sz="1200" kern="1200" dirty="0" smtClean="0">
                <a:solidFill>
                  <a:schemeClr val="tx1"/>
                </a:solidFill>
                <a:effectLst/>
                <a:latin typeface="+mn-lt"/>
                <a:ea typeface="+mn-ea"/>
                <a:cs typeface="+mn-cs"/>
              </a:rPr>
              <a:t>$, </a:t>
            </a:r>
            <a:r>
              <a:rPr lang="zh-CN" altLang="en-US" sz="1200" u="sng" kern="1200" dirty="0" smtClean="0">
                <a:solidFill>
                  <a:schemeClr val="tx1"/>
                </a:solidFill>
                <a:effectLst/>
                <a:latin typeface="+mn-lt"/>
                <a:ea typeface="+mn-ea"/>
                <a:cs typeface="+mn-cs"/>
              </a:rPr>
              <a:t>以及</a:t>
            </a:r>
            <a:r>
              <a:rPr lang="en-US" altLang="zh-CN" sz="1200" u="sng" kern="1200" dirty="0" smtClean="0">
                <a:solidFill>
                  <a:schemeClr val="tx1"/>
                </a:solidFill>
                <a:effectLst/>
                <a:latin typeface="+mn-lt"/>
                <a:ea typeface="+mn-ea"/>
                <a:cs typeface="+mn-cs"/>
              </a:rPr>
              <a:t>CDN</a:t>
            </a:r>
            <a:r>
              <a:rPr lang="zh-CN" altLang="en-US" sz="1200" u="sng" kern="1200" dirty="0" smtClean="0">
                <a:solidFill>
                  <a:schemeClr val="tx1"/>
                </a:solidFill>
                <a:effectLst/>
                <a:latin typeface="+mn-lt"/>
                <a:ea typeface="+mn-ea"/>
                <a:cs typeface="+mn-cs"/>
              </a:rPr>
              <a:t>服务其他远距离观众时的出站带宽成本。</a:t>
            </a:r>
            <a:r>
              <a:rPr kumimoji="1" lang="zh-CN" altLang="en-US" sz="1200" u="sng" kern="1200" dirty="0" smtClean="0">
                <a:solidFill>
                  <a:schemeClr val="tx1"/>
                </a:solidFill>
                <a:effectLst/>
                <a:latin typeface="+mn-lt"/>
                <a:ea typeface="+mn-ea"/>
                <a:cs typeface="+mn-cs"/>
              </a:rPr>
              <a:t>接下来，我们将权衡用户体验和系统开销，</a:t>
            </a:r>
            <a:r>
              <a:rPr kumimoji="1" lang="zh-CN" altLang="en-US" sz="1200" u="sng" kern="1200" dirty="0" smtClean="0">
                <a:solidFill>
                  <a:schemeClr val="tx1"/>
                </a:solidFill>
                <a:effectLst/>
                <a:latin typeface="+mn-lt"/>
                <a:ea typeface="+mn-ea"/>
                <a:cs typeface="+mn-cs"/>
              </a:rPr>
              <a:t>对</a:t>
            </a:r>
            <a:r>
              <a:rPr kumimoji="1" lang="zh-CN" altLang="en-US" sz="1200" u="sng" kern="1200" dirty="0" smtClean="0">
                <a:solidFill>
                  <a:schemeClr val="tx1"/>
                </a:solidFill>
                <a:effectLst/>
                <a:latin typeface="+mn-lt"/>
                <a:ea typeface="+mn-ea"/>
                <a:cs typeface="+mn-cs"/>
              </a:rPr>
              <a:t>内容生产者</a:t>
            </a:r>
            <a:r>
              <a:rPr kumimoji="1" lang="zh-CN" altLang="en-US" sz="1200" u="sng" kern="1200" dirty="0" smtClean="0">
                <a:solidFill>
                  <a:schemeClr val="tx1"/>
                </a:solidFill>
                <a:effectLst/>
                <a:latin typeface="+mn-lt"/>
                <a:ea typeface="+mn-ea"/>
                <a:cs typeface="+mn-cs"/>
              </a:rPr>
              <a:t>进行调度并分配资源</a:t>
            </a:r>
            <a:r>
              <a:rPr kumimoji="1" lang="zh-CN" altLang="en-US" sz="1200" u="sng"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32</a:t>
            </a:fld>
            <a:endParaRPr kumimoji="1" lang="zh-CN" altLang="en-US"/>
          </a:p>
        </p:txBody>
      </p:sp>
    </p:spTree>
    <p:extLst>
      <p:ext uri="{BB962C8B-B14F-4D97-AF65-F5344CB8AC3E}">
        <p14:creationId xmlns:p14="http://schemas.microsoft.com/office/powerpoint/2010/main" val="2382960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dirty="0" smtClean="0">
                <a:solidFill>
                  <a:schemeClr val="tx1"/>
                </a:solidFill>
                <a:effectLst/>
                <a:latin typeface="+mn-lt"/>
                <a:ea typeface="+mn-ea"/>
                <a:cs typeface="+mn-cs"/>
              </a:rPr>
              <a:t>为了</a:t>
            </a:r>
            <a:r>
              <a:rPr lang="zh-CN" altLang="en-US" sz="1200" u="none" kern="1200" dirty="0" smtClean="0">
                <a:solidFill>
                  <a:schemeClr val="tx1"/>
                </a:solidFill>
                <a:effectLst/>
                <a:latin typeface="+mn-lt"/>
                <a:ea typeface="+mn-ea"/>
                <a:cs typeface="+mn-cs"/>
              </a:rPr>
              <a:t>进行</a:t>
            </a:r>
            <a:r>
              <a:rPr lang="zh-CN" altLang="en-US" sz="1200" u="none" kern="1200" dirty="0" smtClean="0">
                <a:solidFill>
                  <a:schemeClr val="tx1"/>
                </a:solidFill>
                <a:effectLst/>
                <a:latin typeface="+mn-lt"/>
                <a:ea typeface="+mn-ea"/>
                <a:cs typeface="+mn-cs"/>
              </a:rPr>
              <a:t>大规模高效的</a:t>
            </a:r>
            <a:r>
              <a:rPr lang="zh-CN" altLang="en-US" sz="1200" u="none" kern="1200" dirty="0" smtClean="0">
                <a:solidFill>
                  <a:schemeClr val="tx1"/>
                </a:solidFill>
                <a:effectLst/>
                <a:latin typeface="+mn-lt"/>
                <a:ea typeface="+mn-ea"/>
                <a:cs typeface="+mn-cs"/>
              </a:rPr>
              <a:t>资源</a:t>
            </a:r>
            <a:r>
              <a:rPr lang="zh-CN" altLang="en-US" sz="1200" u="none" kern="1200" dirty="0" smtClean="0">
                <a:solidFill>
                  <a:schemeClr val="tx1"/>
                </a:solidFill>
                <a:effectLst/>
                <a:latin typeface="+mn-lt"/>
                <a:ea typeface="+mn-ea"/>
                <a:cs typeface="+mn-cs"/>
              </a:rPr>
              <a:t>分配，我们将</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a:t>
            </a:r>
            <a:r>
              <a:rPr lang="zh-CN" altLang="en-US" sz="1200" u="none" kern="1200" dirty="0" smtClean="0">
                <a:solidFill>
                  <a:schemeClr val="tx1"/>
                </a:solidFill>
                <a:effectLst/>
                <a:latin typeface="+mn-lt"/>
                <a:ea typeface="+mn-ea"/>
                <a:cs typeface="+mn-cs"/>
              </a:rPr>
              <a:t>照区域和内容流行模式分组，</a:t>
            </a:r>
            <a:r>
              <a:rPr lang="zh-CN" altLang="en-US" sz="1200" u="none" kern="1200" dirty="0" smtClean="0">
                <a:solidFill>
                  <a:schemeClr val="tx1"/>
                </a:solidFill>
                <a:effectLst/>
                <a:latin typeface="+mn-lt"/>
                <a:ea typeface="+mn-ea"/>
                <a:cs typeface="+mn-cs"/>
              </a:rPr>
              <a:t>并将</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按组调度</a:t>
            </a:r>
            <a:r>
              <a:rPr lang="zh-CN" altLang="en-US" sz="1200" u="none" kern="1200" dirty="0" smtClean="0">
                <a:solidFill>
                  <a:schemeClr val="tx1"/>
                </a:solidFill>
                <a:effectLst/>
                <a:latin typeface="+mn-lt"/>
                <a:ea typeface="+mn-ea"/>
                <a:cs typeface="+mn-cs"/>
              </a:rPr>
              <a:t>，</a:t>
            </a:r>
            <a:r>
              <a:rPr lang="zh-CN" altLang="en-US" sz="1200" u="none" kern="1200" dirty="0" smtClean="0">
                <a:solidFill>
                  <a:schemeClr val="tx1"/>
                </a:solidFill>
                <a:effectLst/>
                <a:latin typeface="+mn-lt"/>
                <a:ea typeface="+mn-ea"/>
                <a:cs typeface="+mn-cs"/>
              </a:rPr>
              <a:t>在</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节点和云节点之间进行采用了多对一稳定匹配</a:t>
            </a:r>
            <a:r>
              <a:rPr lang="zh-CN" altLang="en-US" sz="1200" u="none" kern="1200" dirty="0" smtClean="0">
                <a:solidFill>
                  <a:schemeClr val="tx1"/>
                </a:solidFill>
                <a:effectLst/>
                <a:latin typeface="+mn-lt"/>
                <a:ea typeface="+mn-ea"/>
                <a:cs typeface="+mn-cs"/>
              </a:rPr>
              <a:t>的解决方案。</a:t>
            </a:r>
            <a:r>
              <a:rPr lang="zh-CN" altLang="en-US" sz="1200" u="none" kern="1200" dirty="0" smtClean="0">
                <a:solidFill>
                  <a:schemeClr val="tx1"/>
                </a:solidFill>
                <a:effectLst/>
                <a:latin typeface="+mn-lt"/>
                <a:ea typeface="+mn-ea"/>
                <a:cs typeface="+mn-cs"/>
              </a:rPr>
              <a:t>首先为这两个</a:t>
            </a:r>
            <a:r>
              <a:rPr lang="zh-CN" altLang="en-US" sz="1200" u="none" kern="1200" dirty="0" smtClean="0">
                <a:solidFill>
                  <a:schemeClr val="tx1"/>
                </a:solidFill>
                <a:effectLst/>
                <a:latin typeface="+mn-lt"/>
                <a:ea typeface="+mn-ea"/>
                <a:cs typeface="+mn-cs"/>
              </a:rPr>
              <a:t>集合，分别设计各自的偏好列表</a:t>
            </a:r>
            <a:r>
              <a:rPr lang="zh-CN" altLang="en-US" sz="1200" u="none"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为了获</a:t>
            </a:r>
            <a:r>
              <a:rPr lang="zh-CN" altLang="en-US" sz="1200" u="sng" kern="1200" dirty="0" smtClean="0">
                <a:solidFill>
                  <a:schemeClr val="tx1"/>
                </a:solidFill>
                <a:effectLst/>
                <a:latin typeface="+mn-lt"/>
                <a:ea typeface="+mn-ea"/>
                <a:cs typeface="+mn-cs"/>
              </a:rPr>
              <a:t>得更好的服务体验，会偏好 低内容传输延迟的云节点，其中 云节点的转码响应延迟受负载影响，因此按最差的响应时间来估计，</a:t>
            </a:r>
            <a:endParaRPr lang="en-US" altLang="zh-CN" sz="1200" u="sng" kern="1200" dirty="0" smtClean="0">
              <a:solidFill>
                <a:schemeClr val="tx1"/>
              </a:solidFill>
              <a:effectLst/>
              <a:latin typeface="+mn-lt"/>
              <a:ea typeface="+mn-ea"/>
              <a:cs typeface="+mn-cs"/>
            </a:endParaRPr>
          </a:p>
          <a:p>
            <a:r>
              <a:rPr lang="zh-CN" altLang="en-US" sz="1200" u="none" kern="1200" dirty="0" smtClean="0">
                <a:solidFill>
                  <a:schemeClr val="tx1"/>
                </a:solidFill>
                <a:effectLst/>
                <a:latin typeface="+mn-lt"/>
                <a:ea typeface="+mn-ea"/>
                <a:cs typeface="+mn-cs"/>
              </a:rPr>
              <a:t>而云节点为了获得比较低的运营成本，会偏好 对资源需求比较</a:t>
            </a:r>
            <a:r>
              <a:rPr lang="zh-CN" altLang="en-US" sz="1200" u="none" kern="1200" dirty="0" smtClean="0">
                <a:solidFill>
                  <a:schemeClr val="tx1"/>
                </a:solidFill>
                <a:effectLst/>
                <a:latin typeface="+mn-lt"/>
                <a:ea typeface="+mn-ea"/>
                <a:cs typeface="+mn-cs"/>
              </a:rPr>
              <a:t>低的</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endParaRPr lang="en-US" altLang="zh-CN" sz="1200" u="none" kern="1200" dirty="0" smtClean="0">
              <a:solidFill>
                <a:schemeClr val="tx1"/>
              </a:solidFill>
              <a:effectLst/>
              <a:latin typeface="+mn-lt"/>
              <a:ea typeface="+mn-ea"/>
              <a:cs typeface="+mn-cs"/>
            </a:endParaRPr>
          </a:p>
          <a:p>
            <a:r>
              <a:rPr lang="zh-CN" altLang="en-US" sz="1200" u="none" kern="1200" dirty="0" smtClean="0">
                <a:solidFill>
                  <a:schemeClr val="tx1"/>
                </a:solidFill>
                <a:effectLst/>
                <a:latin typeface="+mn-lt"/>
                <a:ea typeface="+mn-ea"/>
                <a:cs typeface="+mn-cs"/>
              </a:rPr>
              <a:t>通过“延迟接受算法”</a:t>
            </a:r>
            <a:r>
              <a:rPr lang="zh-CN" altLang="en-US" sz="1200" u="none" kern="1200" dirty="0" smtClean="0">
                <a:solidFill>
                  <a:schemeClr val="tx1"/>
                </a:solidFill>
                <a:effectLst/>
                <a:latin typeface="+mn-lt"/>
                <a:ea typeface="+mn-ea"/>
                <a:cs typeface="+mn-cs"/>
              </a:rPr>
              <a:t>，</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首先按偏好列表请</a:t>
            </a:r>
            <a:r>
              <a:rPr lang="zh-CN" altLang="en-US" sz="1200" u="none" kern="1200" dirty="0" smtClean="0">
                <a:solidFill>
                  <a:schemeClr val="tx1"/>
                </a:solidFill>
                <a:effectLst/>
                <a:latin typeface="+mn-lt"/>
                <a:ea typeface="+mn-ea"/>
                <a:cs typeface="+mn-cs"/>
              </a:rPr>
              <a:t>求最优的云节点，云节点在收到的所有请求里面反选，拒绝掉超出其服务能力并且处于偏好列表</a:t>
            </a:r>
            <a:r>
              <a:rPr lang="zh-CN" altLang="en-US" sz="1200" u="none" kern="1200" dirty="0" smtClean="0">
                <a:solidFill>
                  <a:schemeClr val="tx1"/>
                </a:solidFill>
                <a:effectLst/>
                <a:latin typeface="+mn-lt"/>
                <a:ea typeface="+mn-ea"/>
                <a:cs typeface="+mn-cs"/>
              </a:rPr>
              <a:t>底部的</a:t>
            </a:r>
            <a:r>
              <a:rPr lang="zh-CN" altLang="en-US" sz="1200" u="none" kern="1200" dirty="0" smtClean="0">
                <a:solidFill>
                  <a:schemeClr val="tx1"/>
                </a:solidFill>
                <a:effectLst/>
                <a:latin typeface="+mn-lt"/>
                <a:ea typeface="+mn-ea"/>
                <a:cs typeface="+mn-cs"/>
              </a:rPr>
              <a:t>服务</a:t>
            </a:r>
            <a:r>
              <a:rPr lang="zh-CN" altLang="en-US" sz="1200" u="none" kern="1200" dirty="0" smtClean="0">
                <a:solidFill>
                  <a:schemeClr val="tx1"/>
                </a:solidFill>
                <a:effectLst/>
                <a:latin typeface="+mn-lt"/>
                <a:ea typeface="+mn-ea"/>
                <a:cs typeface="+mn-cs"/>
              </a:rPr>
              <a:t>请</a:t>
            </a:r>
            <a:r>
              <a:rPr lang="zh-CN" altLang="en-US" sz="1200" u="none" kern="1200" dirty="0" smtClean="0">
                <a:solidFill>
                  <a:schemeClr val="tx1"/>
                </a:solidFill>
                <a:effectLst/>
                <a:latin typeface="+mn-lt"/>
                <a:ea typeface="+mn-ea"/>
                <a:cs typeface="+mn-cs"/>
              </a:rPr>
              <a:t>求。随后被拒绝</a:t>
            </a:r>
            <a:r>
              <a:rPr lang="zh-CN" altLang="en-US" sz="1200" u="none" kern="1200" dirty="0" smtClean="0">
                <a:solidFill>
                  <a:schemeClr val="tx1"/>
                </a:solidFill>
                <a:effectLst/>
                <a:latin typeface="+mn-lt"/>
                <a:ea typeface="+mn-ea"/>
                <a:cs typeface="+mn-cs"/>
              </a:rPr>
              <a:t>的</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按照偏好列表继续申请资源</a:t>
            </a:r>
            <a:r>
              <a:rPr lang="zh-CN" altLang="en-US" sz="1200" u="none" kern="1200" dirty="0" smtClean="0">
                <a:solidFill>
                  <a:schemeClr val="tx1"/>
                </a:solidFill>
                <a:effectLst/>
                <a:latin typeface="+mn-lt"/>
                <a:ea typeface="+mn-ea"/>
                <a:cs typeface="+mn-cs"/>
              </a:rPr>
              <a:t>，直到得到一个稳定匹配结果。</a:t>
            </a:r>
            <a:endParaRPr kumimoji="1" lang="zh-CN" altLang="en-US" u="none"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33</a:t>
            </a:fld>
            <a:endParaRPr kumimoji="1" lang="zh-CN" altLang="en-US"/>
          </a:p>
        </p:txBody>
      </p:sp>
    </p:spTree>
    <p:extLst>
      <p:ext uri="{BB962C8B-B14F-4D97-AF65-F5344CB8AC3E}">
        <p14:creationId xmlns:p14="http://schemas.microsoft.com/office/powerpoint/2010/main" val="4197577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kumimoji="1" lang="zh-CN" altLang="en-US" dirty="0" smtClean="0"/>
              <a:t>刚刚</a:t>
            </a:r>
            <a:r>
              <a:rPr kumimoji="1" lang="zh-CN" altLang="en-US" dirty="0" smtClean="0"/>
              <a:t>的过</a:t>
            </a:r>
            <a:r>
              <a:rPr kumimoji="1" lang="zh-CN" altLang="en-US" dirty="0" smtClean="0"/>
              <a:t>程中，我们还无法考虑受云节点服务负载影响的响应时间，因此在稳定匹配之后，我们设计一个负载</a:t>
            </a:r>
            <a:r>
              <a:rPr kumimoji="1" lang="zh-CN" altLang="en-US" dirty="0" smtClean="0"/>
              <a:t>感知的</a:t>
            </a:r>
            <a:r>
              <a:rPr kumimoji="1" lang="zh-CN" altLang="en-US" dirty="0" smtClean="0"/>
              <a:t>内容生产者</a:t>
            </a:r>
            <a:r>
              <a:rPr kumimoji="1" lang="zh-CN" altLang="en-US" dirty="0" smtClean="0"/>
              <a:t>迁</a:t>
            </a:r>
            <a:r>
              <a:rPr kumimoji="1" lang="zh-CN" altLang="en-US" dirty="0" smtClean="0"/>
              <a:t>移策略，</a:t>
            </a:r>
            <a:r>
              <a:rPr kumimoji="1" lang="zh-CN" altLang="en-US" dirty="0" smtClean="0"/>
              <a:t>如果</a:t>
            </a:r>
            <a:r>
              <a:rPr kumimoji="1" lang="zh-CN" altLang="en-US" dirty="0" smtClean="0"/>
              <a:t>内容生产者</a:t>
            </a:r>
            <a:r>
              <a:rPr kumimoji="1" lang="zh-CN" altLang="en-US" dirty="0" smtClean="0"/>
              <a:t>从</a:t>
            </a:r>
            <a:r>
              <a:rPr kumimoji="1" lang="zh-CN" altLang="en-US" dirty="0" smtClean="0"/>
              <a:t>他原来分配的云节点迁移到另一个云节点，可以使基于目标函数定义的系统效益提升的话，这个迁移就进行，</a:t>
            </a:r>
            <a:r>
              <a:rPr kumimoji="1" lang="zh-CN" altLang="en-US" dirty="0" smtClean="0"/>
              <a:t>直到系统整体效益函数收敛</a:t>
            </a:r>
            <a:r>
              <a:rPr kumimoji="1" lang="zh-CN" altLang="en-US" dirty="0" smtClean="0"/>
              <a:t>，达到纳什均衡。</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34</a:t>
            </a:fld>
            <a:endParaRPr kumimoji="1" lang="zh-CN" altLang="en-US"/>
          </a:p>
        </p:txBody>
      </p:sp>
    </p:spTree>
    <p:extLst>
      <p:ext uri="{BB962C8B-B14F-4D97-AF65-F5344CB8AC3E}">
        <p14:creationId xmlns:p14="http://schemas.microsoft.com/office/powerpoint/2010/main" val="88293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实验结果证明，我们的算法可以成功提高用户体验，内容传播延迟降低</a:t>
            </a:r>
            <a:r>
              <a:rPr kumimoji="1" lang="zh-CN" altLang="zh-CN" dirty="0" smtClean="0"/>
              <a:t>3</a:t>
            </a:r>
            <a:r>
              <a:rPr kumimoji="1" lang="en-US" altLang="zh-CN" dirty="0" smtClean="0"/>
              <a:t>5%</a:t>
            </a:r>
            <a:r>
              <a:rPr kumimoji="1" lang="zh-CN" altLang="en-US" dirty="0" smtClean="0"/>
              <a:t>，核心云负载降低</a:t>
            </a:r>
            <a:r>
              <a:rPr kumimoji="1" lang="zh-CN" altLang="zh-CN" dirty="0" smtClean="0"/>
              <a:t>8</a:t>
            </a:r>
            <a:r>
              <a:rPr kumimoji="1" lang="en-US" altLang="zh-CN" dirty="0" smtClean="0"/>
              <a:t>0%.</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35</a:t>
            </a:fld>
            <a:endParaRPr kumimoji="1" lang="zh-CN" altLang="en-US"/>
          </a:p>
        </p:txBody>
      </p:sp>
    </p:spTree>
    <p:extLst>
      <p:ext uri="{BB962C8B-B14F-4D97-AF65-F5344CB8AC3E}">
        <p14:creationId xmlns:p14="http://schemas.microsoft.com/office/powerpoint/2010/main" val="249922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对这部分工作做一下小结，我们分析了移动直播平台中影响内容流行模式的相关因素，并基于内容</a:t>
            </a:r>
            <a:r>
              <a:rPr kumimoji="1" lang="zh-CN" altLang="en-US" dirty="0" smtClean="0"/>
              <a:t>流行</a:t>
            </a:r>
            <a:r>
              <a:rPr kumimoji="1" lang="zh-CN" altLang="en-US" dirty="0" smtClean="0"/>
              <a:t>特性</a:t>
            </a:r>
            <a:r>
              <a:rPr kumimoji="1" lang="zh-CN" altLang="en-US" dirty="0" smtClean="0"/>
              <a:t>提升了</a:t>
            </a:r>
            <a:r>
              <a:rPr kumimoji="1" lang="zh-CN" altLang="en-US" sz="1200" dirty="0" smtClean="0">
                <a:latin typeface="微软雅黑"/>
                <a:ea typeface="微软雅黑"/>
                <a:cs typeface="微软雅黑"/>
              </a:rPr>
              <a:t>内容生产者</a:t>
            </a:r>
            <a:r>
              <a:rPr kumimoji="1" lang="zh-CN" altLang="en-US" sz="1200" dirty="0" smtClean="0">
                <a:latin typeface="微软雅黑"/>
                <a:ea typeface="微软雅黑"/>
                <a:cs typeface="微软雅黑"/>
              </a:rPr>
              <a:t>调</a:t>
            </a:r>
            <a:r>
              <a:rPr kumimoji="1" lang="zh-CN" altLang="en-US" sz="1200" dirty="0" smtClean="0">
                <a:latin typeface="微软雅黑"/>
                <a:ea typeface="微软雅黑"/>
                <a:cs typeface="微软雅黑"/>
              </a:rPr>
              <a:t>度的准确性，</a:t>
            </a:r>
            <a:r>
              <a:rPr kumimoji="1" lang="zh-CN" altLang="en-US" sz="1200" dirty="0" smtClean="0">
                <a:latin typeface="微软雅黑"/>
                <a:ea typeface="微软雅黑"/>
                <a:cs typeface="微软雅黑"/>
              </a:rPr>
              <a:t>通过</a:t>
            </a:r>
            <a:r>
              <a:rPr kumimoji="1" lang="zh-CN" altLang="en-US" sz="1200" dirty="0" smtClean="0">
                <a:latin typeface="微软雅黑"/>
                <a:ea typeface="微软雅黑"/>
                <a:cs typeface="微软雅黑"/>
              </a:rPr>
              <a:t>服务</a:t>
            </a:r>
            <a:r>
              <a:rPr kumimoji="1" lang="zh-CN" altLang="en-US" sz="1200" dirty="0" smtClean="0">
                <a:latin typeface="微软雅黑"/>
                <a:ea typeface="微软雅黑"/>
                <a:cs typeface="微软雅黑"/>
              </a:rPr>
              <a:t>请求与边缘计算资</a:t>
            </a:r>
            <a:r>
              <a:rPr kumimoji="1" lang="zh-CN" altLang="en-US" sz="1200" dirty="0" smtClean="0">
                <a:latin typeface="微软雅黑"/>
                <a:ea typeface="微软雅黑"/>
                <a:cs typeface="微软雅黑"/>
              </a:rPr>
              <a:t>源的稳定匹配 和灵活迁移提升系统服务性能</a:t>
            </a:r>
            <a:r>
              <a:rPr kumimoji="1" lang="zh-CN" altLang="en-US" dirty="0" smtClean="0"/>
              <a:t>。这部分工作发表在了</a:t>
            </a:r>
            <a:r>
              <a:rPr kumimoji="1" lang="en-US" altLang="zh-CN" dirty="0" err="1" smtClean="0"/>
              <a:t>nosdav</a:t>
            </a:r>
            <a:r>
              <a:rPr kumimoji="1" lang="zh-CN" altLang="en-US" dirty="0" smtClean="0"/>
              <a:t> </a:t>
            </a:r>
            <a:r>
              <a:rPr kumimoji="1" lang="en-US" altLang="zh-CN" dirty="0" smtClean="0"/>
              <a:t>2017</a:t>
            </a:r>
            <a:r>
              <a:rPr kumimoji="1" lang="zh-CN" altLang="en-US" dirty="0" smtClean="0"/>
              <a:t>和</a:t>
            </a:r>
            <a:r>
              <a:rPr kumimoji="1" lang="en-US" altLang="zh-CN" sz="1200" dirty="0" smtClean="0">
                <a:latin typeface="微软雅黑"/>
                <a:ea typeface="微软雅黑"/>
                <a:cs typeface="微软雅黑"/>
              </a:rPr>
              <a:t>TOMCCAP </a:t>
            </a:r>
            <a:r>
              <a:rPr kumimoji="1" lang="en-US" altLang="zh-CN" dirty="0" smtClean="0"/>
              <a:t>2018</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36</a:t>
            </a:fld>
            <a:endParaRPr kumimoji="1" lang="zh-CN" altLang="en-US"/>
          </a:p>
        </p:txBody>
      </p:sp>
    </p:spTree>
    <p:extLst>
      <p:ext uri="{BB962C8B-B14F-4D97-AF65-F5344CB8AC3E}">
        <p14:creationId xmlns:p14="http://schemas.microsoft.com/office/powerpoint/2010/main" val="210760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接下来，介绍第三部分工作</a:t>
            </a:r>
            <a:r>
              <a:rPr kumimoji="1" lang="zh-CN" altLang="en-US" dirty="0" smtClean="0"/>
              <a:t>，</a:t>
            </a:r>
            <a:r>
              <a:rPr lang="zh-CN" altLang="en-US" sz="1200" kern="1200" dirty="0" smtClean="0">
                <a:solidFill>
                  <a:schemeClr val="tx1"/>
                </a:solidFill>
                <a:effectLst/>
                <a:latin typeface="+mn-lt"/>
                <a:ea typeface="+mn-ea"/>
                <a:cs typeface="+mn-cs"/>
              </a:rPr>
              <a:t>基于多路径用户路由的边缘网络资源动态调度策略</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endParaRPr lang="zh-CN" altLang="en-US" dirty="0" smtClean="0"/>
          </a:p>
          <a:p>
            <a:r>
              <a:rPr kumimoji="1" lang="zh-CN" altLang="en-US" sz="1200" dirty="0" smtClean="0"/>
              <a:t>目前，有一些</a:t>
            </a:r>
            <a:r>
              <a:rPr lang="zh-CN" altLang="en-US" sz="1200" dirty="0" smtClean="0"/>
              <a:t>工作</a:t>
            </a:r>
            <a:r>
              <a:rPr lang="zh-CN" altLang="en-US" sz="1200" dirty="0" smtClean="0"/>
              <a:t>进行</a:t>
            </a:r>
            <a:r>
              <a:rPr lang="zh-CN" altLang="en-US" sz="1200" dirty="0" smtClean="0"/>
              <a:t>内容多宿主</a:t>
            </a:r>
            <a:r>
              <a:rPr lang="en-US" altLang="zh-CN" sz="1200" dirty="0" smtClean="0"/>
              <a:t>Multi-CDN</a:t>
            </a:r>
            <a:r>
              <a:rPr lang="zh-CN" altLang="en-US" sz="1200" dirty="0" smtClean="0"/>
              <a:t>中的用户</a:t>
            </a:r>
            <a:r>
              <a:rPr lang="zh-CN" altLang="en-US" sz="1200" dirty="0" smtClean="0"/>
              <a:t>路由</a:t>
            </a:r>
            <a:r>
              <a:rPr lang="zh-CN" altLang="en-US" sz="1200" dirty="0" smtClean="0"/>
              <a:t>调度，但是调度目标</a:t>
            </a:r>
            <a:r>
              <a:rPr lang="zh-CN" altLang="en-US" sz="1200" dirty="0" smtClean="0"/>
              <a:t>仅</a:t>
            </a:r>
            <a:r>
              <a:rPr lang="zh-CN" altLang="en-US" sz="1200" dirty="0" smtClean="0"/>
              <a:t>适用于</a:t>
            </a:r>
            <a:r>
              <a:rPr lang="zh-CN" altLang="en-US" sz="1200" dirty="0" smtClean="0"/>
              <a:t>传统视频</a:t>
            </a:r>
            <a:r>
              <a:rPr lang="zh-CN" altLang="en-US" sz="1200" dirty="0" smtClean="0"/>
              <a:t>服务，而不适用于移动直播</a:t>
            </a:r>
            <a:r>
              <a:rPr lang="zh-CN" altLang="en-US" sz="1200" dirty="0" smtClean="0"/>
              <a:t>场景</a:t>
            </a:r>
            <a:r>
              <a:rPr lang="zh-CN" altLang="en-US" sz="1200" dirty="0" smtClean="0"/>
              <a:t>。</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也</a:t>
            </a:r>
            <a:r>
              <a:rPr kumimoji="1" lang="zh-CN" altLang="en-US" dirty="0" smtClean="0"/>
              <a:t>有一些工作为网络多宿主</a:t>
            </a:r>
            <a:r>
              <a:rPr kumimoji="1" lang="en-US" altLang="zh-CN" dirty="0" smtClean="0"/>
              <a:t>Multi-export</a:t>
            </a:r>
            <a:r>
              <a:rPr kumimoji="1" lang="zh-CN" altLang="en-US" dirty="0" smtClean="0"/>
              <a:t>中的用户动态分配</a:t>
            </a:r>
            <a:r>
              <a:rPr kumimoji="1" lang="zh-CN" altLang="en-US" dirty="0" smtClean="0"/>
              <a:t>服务器</a:t>
            </a:r>
            <a:r>
              <a:rPr kumimoji="1" lang="zh-CN" altLang="en-US" dirty="0" smtClean="0"/>
              <a:t>出口，</a:t>
            </a:r>
            <a:r>
              <a:rPr kumimoji="1" lang="zh-CN" altLang="en-US" dirty="0" smtClean="0"/>
              <a:t>但调度目标未考虑用户网络的带宽竞争，</a:t>
            </a:r>
            <a:r>
              <a:rPr lang="zh-CN" altLang="en-US" sz="1200" kern="1200" dirty="0" smtClean="0">
                <a:solidFill>
                  <a:schemeClr val="tx1"/>
                </a:solidFill>
                <a:effectLst/>
                <a:latin typeface="+mn-lt"/>
                <a:ea typeface="+mn-ea"/>
                <a:cs typeface="+mn-cs"/>
              </a:rPr>
              <a:t>不适用于更注重高吞吐率的数据密集型视频服务</a:t>
            </a:r>
            <a:r>
              <a:rPr lang="zh-CN" altLang="en-US" sz="1200" dirty="0" smtClean="0"/>
              <a:t>。</a:t>
            </a:r>
            <a:endParaRPr lang="en-US" altLang="zh-CN" sz="1200" dirty="0" smtClean="0"/>
          </a:p>
          <a:p>
            <a:r>
              <a:rPr lang="zh-CN" altLang="en-US" sz="1200" dirty="0" smtClean="0"/>
              <a:t>针对这些</a:t>
            </a:r>
            <a:r>
              <a:rPr lang="zh-CN" altLang="en-US" sz="1200" dirty="0" smtClean="0"/>
              <a:t>不足，我们进行了下面的研究工作</a:t>
            </a:r>
            <a:r>
              <a:rPr lang="zh-CN" altLang="en-US" sz="1200" dirty="0" smtClean="0"/>
              <a:t>。</a:t>
            </a:r>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37</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在多路径</a:t>
            </a:r>
            <a:r>
              <a:rPr lang="zh-CN" altLang="en-US" sz="1200" kern="1200" dirty="0" smtClean="0">
                <a:solidFill>
                  <a:schemeClr val="tx1"/>
                </a:solidFill>
                <a:effectLst/>
                <a:latin typeface="+mn-lt"/>
                <a:ea typeface="+mn-ea"/>
                <a:cs typeface="+mn-cs"/>
              </a:rPr>
              <a:t>内容分发</a:t>
            </a:r>
            <a:r>
              <a:rPr lang="zh-CN" altLang="en-US" sz="1200" kern="1200" dirty="0" smtClean="0">
                <a:solidFill>
                  <a:schemeClr val="tx1"/>
                </a:solidFill>
                <a:effectLst/>
                <a:latin typeface="+mn-lt"/>
                <a:ea typeface="+mn-ea"/>
                <a:cs typeface="+mn-cs"/>
              </a:rPr>
              <a:t>框架中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一个最关键的问题是</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用户允许从多家</a:t>
            </a:r>
            <a:r>
              <a:rPr lang="en-US" altLang="zh-CN" sz="1200" kern="1200" dirty="0" smtClean="0">
                <a:solidFill>
                  <a:schemeClr val="tx1"/>
                </a:solidFill>
                <a:effectLst/>
                <a:latin typeface="+mn-lt"/>
                <a:ea typeface="+mn-ea"/>
                <a:cs typeface="+mn-cs"/>
              </a:rPr>
              <a:t>CDN </a:t>
            </a:r>
            <a:r>
              <a:rPr lang="zh-CN" altLang="en-US" sz="1200" kern="1200" dirty="0" smtClean="0">
                <a:solidFill>
                  <a:schemeClr val="tx1"/>
                </a:solidFill>
                <a:effectLst/>
                <a:latin typeface="+mn-lt"/>
                <a:ea typeface="+mn-ea"/>
                <a:cs typeface="+mn-cs"/>
              </a:rPr>
              <a:t>以及 </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边缘节点的多个出</a:t>
            </a:r>
            <a:r>
              <a:rPr lang="zh-CN" altLang="en-US" sz="1200" kern="1200" dirty="0" smtClean="0">
                <a:solidFill>
                  <a:schemeClr val="tx1"/>
                </a:solidFill>
                <a:effectLst/>
                <a:latin typeface="+mn-lt"/>
                <a:ea typeface="+mn-ea"/>
                <a:cs typeface="+mn-cs"/>
              </a:rPr>
              <a:t>口</a:t>
            </a:r>
            <a:r>
              <a:rPr lang="zh-CN" altLang="en-US" sz="1200" kern="1200" dirty="0" smtClean="0">
                <a:solidFill>
                  <a:schemeClr val="tx1"/>
                </a:solidFill>
                <a:effectLst/>
                <a:latin typeface="+mn-lt"/>
                <a:ea typeface="+mn-ea"/>
                <a:cs typeface="+mn-cs"/>
              </a:rPr>
              <a:t>获取</a:t>
            </a:r>
            <a:r>
              <a:rPr lang="zh-CN" altLang="en-US" sz="1200" kern="1200" dirty="0" smtClean="0">
                <a:solidFill>
                  <a:schemeClr val="tx1"/>
                </a:solidFill>
                <a:effectLst/>
                <a:latin typeface="+mn-lt"/>
                <a:ea typeface="+mn-ea"/>
                <a:cs typeface="+mn-cs"/>
              </a:rPr>
              <a:t>视频</a:t>
            </a:r>
            <a:r>
              <a:rPr lang="zh-CN" altLang="en-US" sz="1200" kern="1200" dirty="0" smtClean="0">
                <a:solidFill>
                  <a:schemeClr val="tx1"/>
                </a:solidFill>
                <a:effectLst/>
                <a:latin typeface="+mn-lt"/>
                <a:ea typeface="+mn-ea"/>
                <a:cs typeface="+mn-cs"/>
              </a:rPr>
              <a:t>内容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那么使用哪条 </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CDN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服务器出口</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组合路径服务用户</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才能使</a:t>
            </a:r>
            <a:r>
              <a:rPr lang="zh-CN" altLang="en-US" sz="1200" kern="1200" dirty="0" smtClean="0">
                <a:solidFill>
                  <a:schemeClr val="tx1"/>
                </a:solidFill>
                <a:effectLst/>
                <a:latin typeface="+mn-lt"/>
                <a:ea typeface="+mn-ea"/>
                <a:cs typeface="+mn-cs"/>
              </a:rPr>
              <a:t>内容观看</a:t>
            </a:r>
            <a:r>
              <a:rPr lang="zh-CN" altLang="en-US" sz="1200" kern="1200" dirty="0" smtClean="0">
                <a:solidFill>
                  <a:schemeClr val="tx1"/>
                </a:solidFill>
                <a:effectLst/>
                <a:latin typeface="+mn-lt"/>
                <a:ea typeface="+mn-ea"/>
                <a:cs typeface="+mn-cs"/>
              </a:rPr>
              <a:t>服务质量从</a:t>
            </a:r>
            <a:r>
              <a:rPr lang="zh-CN" altLang="en-US" sz="1200" kern="1200" dirty="0" smtClean="0">
                <a:solidFill>
                  <a:schemeClr val="tx1"/>
                </a:solidFill>
                <a:effectLst/>
                <a:latin typeface="+mn-lt"/>
                <a:ea typeface="+mn-ea"/>
                <a:cs typeface="+mn-cs"/>
              </a:rPr>
              <a:t>边缘</a:t>
            </a:r>
            <a:r>
              <a:rPr lang="zh-CN" altLang="en-US" sz="1200" kern="1200" dirty="0" smtClean="0">
                <a:solidFill>
                  <a:schemeClr val="tx1"/>
                </a:solidFill>
                <a:effectLst/>
                <a:latin typeface="+mn-lt"/>
                <a:ea typeface="+mn-ea"/>
                <a:cs typeface="+mn-cs"/>
              </a:rPr>
              <a:t>多路径</a:t>
            </a:r>
            <a:r>
              <a:rPr lang="zh-CN" altLang="en-US" sz="1200" kern="1200" dirty="0" smtClean="0">
                <a:solidFill>
                  <a:schemeClr val="tx1"/>
                </a:solidFill>
                <a:effectLst/>
                <a:latin typeface="+mn-lt"/>
                <a:ea typeface="+mn-ea"/>
                <a:cs typeface="+mn-cs"/>
              </a:rPr>
              <a:t>中</a:t>
            </a:r>
            <a:r>
              <a:rPr lang="zh-CN" altLang="en-US" sz="1200" kern="1200" dirty="0" smtClean="0">
                <a:solidFill>
                  <a:schemeClr val="tx1"/>
                </a:solidFill>
                <a:effectLst/>
                <a:latin typeface="+mn-lt"/>
                <a:ea typeface="+mn-ea"/>
                <a:cs typeface="+mn-cs"/>
              </a:rPr>
              <a:t>受益是</a:t>
            </a:r>
            <a:r>
              <a:rPr lang="zh-CN" altLang="en-US" sz="1200" kern="1200" dirty="0" smtClean="0">
                <a:solidFill>
                  <a:schemeClr val="tx1"/>
                </a:solidFill>
                <a:effectLst/>
                <a:latin typeface="+mn-lt"/>
                <a:ea typeface="+mn-ea"/>
                <a:cs typeface="+mn-cs"/>
              </a:rPr>
              <a:t>这个工作</a:t>
            </a:r>
            <a:r>
              <a:rPr lang="zh-CN" altLang="en-US" sz="1200" kern="1200" dirty="0" smtClean="0">
                <a:solidFill>
                  <a:schemeClr val="tx1"/>
                </a:solidFill>
                <a:effectLst/>
                <a:latin typeface="+mn-lt"/>
                <a:ea typeface="+mn-ea"/>
                <a:cs typeface="+mn-cs"/>
              </a:rPr>
              <a:t>的研究重点。 </a:t>
            </a:r>
            <a:r>
              <a:rPr lang="zh-CN" altLang="en-US" sz="1200" kern="1200" dirty="0" smtClean="0">
                <a:solidFill>
                  <a:schemeClr val="tx1"/>
                </a:solidFill>
                <a:effectLst/>
                <a:latin typeface="+mn-lt"/>
                <a:ea typeface="+mn-ea"/>
                <a:cs typeface="+mn-cs"/>
              </a:rPr>
              <a:t>我们设计</a:t>
            </a:r>
            <a:r>
              <a:rPr lang="en-US" altLang="zh-CN" sz="1200" kern="1200" dirty="0" err="1" smtClean="0">
                <a:solidFill>
                  <a:schemeClr val="tx1"/>
                </a:solidFill>
                <a:effectLst/>
                <a:latin typeface="+mn-lt"/>
                <a:ea typeface="+mn-ea"/>
                <a:cs typeface="+mn-cs"/>
              </a:rPr>
              <a:t>LiveScheduler</a:t>
            </a:r>
            <a:r>
              <a:rPr lang="zh-CN" altLang="en-US" sz="1200" kern="1200" dirty="0" smtClean="0">
                <a:solidFill>
                  <a:schemeClr val="tx1"/>
                </a:solidFill>
                <a:effectLst/>
                <a:latin typeface="+mn-lt"/>
                <a:ea typeface="+mn-ea"/>
                <a:cs typeface="+mn-cs"/>
              </a:rPr>
              <a:t>系统解决这个问题。</a:t>
            </a:r>
            <a:endParaRPr lang="zh-CN" altLang="en-US" dirty="0" smtClean="0"/>
          </a:p>
          <a:p>
            <a:endParaRPr lang="zh-CN" altLang="en-US" sz="1200"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38</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zh-CN" altLang="en-US" sz="1800" kern="1200" dirty="0" smtClean="0">
                <a:solidFill>
                  <a:schemeClr val="tx1"/>
                </a:solidFill>
                <a:effectLst/>
                <a:latin typeface="+mn-lt"/>
                <a:ea typeface="+mn-ea"/>
                <a:cs typeface="+mn-cs"/>
              </a:rPr>
              <a:t>为选择合适的质量指标指导多路径用户路由调度</a:t>
            </a:r>
            <a:r>
              <a:rPr lang="zh-CN" altLang="zh-CN" sz="1800" kern="1200" dirty="0" smtClean="0">
                <a:solidFill>
                  <a:schemeClr val="tx1"/>
                </a:solidFill>
                <a:effectLst/>
                <a:latin typeface="+mn-lt"/>
                <a:ea typeface="+mn-ea"/>
                <a:cs typeface="+mn-cs"/>
              </a:rPr>
              <a:t>，</a:t>
            </a:r>
            <a:r>
              <a:rPr lang="zh-CN" altLang="en-US" sz="1800" kern="1200" dirty="0" smtClean="0">
                <a:solidFill>
                  <a:schemeClr val="tx1"/>
                </a:solidFill>
                <a:effectLst/>
                <a:latin typeface="+mn-lt"/>
                <a:ea typeface="+mn-ea"/>
                <a:cs typeface="+mn-cs"/>
              </a:rPr>
              <a:t>我们首先</a:t>
            </a:r>
            <a:r>
              <a:rPr lang="zh-CN" altLang="en-US" sz="1800" kern="1200" dirty="0" smtClean="0">
                <a:solidFill>
                  <a:schemeClr val="tx1"/>
                </a:solidFill>
                <a:effectLst/>
                <a:latin typeface="+mn-lt"/>
                <a:ea typeface="+mn-ea"/>
                <a:cs typeface="+mn-cs"/>
              </a:rPr>
              <a:t>通过</a:t>
            </a:r>
            <a:r>
              <a:rPr lang="en-US" altLang="zh-CN" sz="1800" kern="1200" dirty="0" smtClean="0">
                <a:solidFill>
                  <a:schemeClr val="tx1"/>
                </a:solidFill>
                <a:effectLst/>
                <a:latin typeface="+mn-lt"/>
                <a:ea typeface="+mn-ea"/>
                <a:cs typeface="+mn-cs"/>
              </a:rPr>
              <a:t>Spearman</a:t>
            </a:r>
            <a:r>
              <a:rPr lang="zh-CN" altLang="en-US" sz="1800" kern="1200" dirty="0" smtClean="0">
                <a:solidFill>
                  <a:schemeClr val="tx1"/>
                </a:solidFill>
                <a:effectLst/>
                <a:latin typeface="+mn-lt"/>
                <a:ea typeface="+mn-ea"/>
                <a:cs typeface="+mn-cs"/>
              </a:rPr>
              <a:t>相关系数</a:t>
            </a:r>
            <a:r>
              <a:rPr lang="zh-CN" altLang="en-US" sz="1800" kern="1200" dirty="0" smtClean="0">
                <a:solidFill>
                  <a:schemeClr val="tx1"/>
                </a:solidFill>
                <a:effectLst/>
                <a:latin typeface="+mn-lt"/>
                <a:ea typeface="+mn-ea"/>
                <a:cs typeface="+mn-cs"/>
              </a:rPr>
              <a:t>和互信息增益</a:t>
            </a:r>
            <a:r>
              <a:rPr lang="zh-CN" altLang="en-US" sz="1800" kern="1200" dirty="0" smtClean="0">
                <a:solidFill>
                  <a:schemeClr val="tx1"/>
                </a:solidFill>
                <a:effectLst/>
                <a:latin typeface="+mn-lt"/>
                <a:ea typeface="+mn-ea"/>
                <a:cs typeface="+mn-cs"/>
              </a:rPr>
              <a:t>研究</a:t>
            </a:r>
            <a:r>
              <a:rPr lang="zh-CN" altLang="en-US" sz="1800" kern="1200" dirty="0" smtClean="0">
                <a:solidFill>
                  <a:schemeClr val="tx1"/>
                </a:solidFill>
                <a:effectLst/>
                <a:latin typeface="+mn-lt"/>
                <a:ea typeface="+mn-ea"/>
                <a:cs typeface="+mn-cs"/>
              </a:rPr>
              <a:t>移动直播服务中用户偏好与各服务质量指标间的关系</a:t>
            </a:r>
            <a:r>
              <a:rPr lang="zh-CN" altLang="en-US" sz="1800" kern="1200" dirty="0" smtClean="0">
                <a:solidFill>
                  <a:schemeClr val="tx1"/>
                </a:solidFill>
                <a:effectLst/>
                <a:latin typeface="+mn-lt"/>
                <a:ea typeface="+mn-ea"/>
                <a:cs typeface="+mn-cs"/>
              </a:rPr>
              <a:t>。</a:t>
            </a:r>
            <a:r>
              <a:rPr lang="zh-CN" altLang="en-US" sz="1200" dirty="0" smtClean="0"/>
              <a:t> </a:t>
            </a:r>
            <a:r>
              <a:rPr lang="zh-CN" altLang="en-US" sz="1200" dirty="0" smtClean="0"/>
              <a:t>图中分别展示</a:t>
            </a:r>
            <a:r>
              <a:rPr lang="zh-CN" altLang="en-US" sz="1200" dirty="0" smtClean="0"/>
              <a:t>了视频观看码率，</a:t>
            </a:r>
            <a:r>
              <a:rPr lang="en-US" altLang="zh-CN" sz="1200" dirty="0" smtClean="0"/>
              <a:t>100s</a:t>
            </a:r>
            <a:r>
              <a:rPr lang="zh-CN" altLang="en-US" sz="1200" dirty="0" smtClean="0"/>
              <a:t>卡顿</a:t>
            </a:r>
            <a:r>
              <a:rPr lang="zh-CN" altLang="en-US" sz="1200" dirty="0" smtClean="0"/>
              <a:t>时长、</a:t>
            </a:r>
            <a:r>
              <a:rPr lang="zh-CN" altLang="en-US" sz="1200" dirty="0" smtClean="0"/>
              <a:t>1</a:t>
            </a:r>
            <a:r>
              <a:rPr lang="en-US" altLang="zh-CN" sz="1200" dirty="0" smtClean="0"/>
              <a:t>00s</a:t>
            </a:r>
            <a:r>
              <a:rPr lang="zh-CN" altLang="en-US" sz="1200" dirty="0" smtClean="0"/>
              <a:t>卡顿</a:t>
            </a:r>
            <a:r>
              <a:rPr lang="zh-CN" altLang="en-US" sz="1200" dirty="0" smtClean="0"/>
              <a:t>次数，和内容获取延迟</a:t>
            </a:r>
            <a:r>
              <a:rPr lang="zh-CN" altLang="en-US" sz="1200" dirty="0" smtClean="0"/>
              <a:t>与观看时长</a:t>
            </a:r>
            <a:r>
              <a:rPr lang="zh-CN" altLang="en-US" sz="1200" dirty="0" smtClean="0"/>
              <a:t>偏好</a:t>
            </a:r>
            <a:r>
              <a:rPr lang="zh-CN" altLang="en-US" sz="1200" dirty="0" smtClean="0"/>
              <a:t>的关</a:t>
            </a:r>
            <a:r>
              <a:rPr lang="zh-CN" altLang="en-US" sz="1200" dirty="0" smtClean="0"/>
              <a:t>系，发现用户对</a:t>
            </a:r>
            <a:r>
              <a:rPr lang="en-US" altLang="zh-CN" sz="1200" dirty="0" smtClean="0"/>
              <a:t>100s</a:t>
            </a:r>
            <a:r>
              <a:rPr lang="zh-CN" altLang="en-US" sz="1200" dirty="0" smtClean="0"/>
              <a:t>卡顿</a:t>
            </a:r>
            <a:r>
              <a:rPr lang="zh-CN" altLang="en-US" sz="1200" dirty="0" smtClean="0"/>
              <a:t>次数</a:t>
            </a:r>
            <a:r>
              <a:rPr lang="zh-CN" altLang="en-US" sz="1200" dirty="0" smtClean="0"/>
              <a:t>最</a:t>
            </a:r>
            <a:r>
              <a:rPr lang="zh-CN" altLang="en-US" sz="1200" dirty="0" smtClean="0"/>
              <a:t>敏感，</a:t>
            </a:r>
            <a:r>
              <a:rPr lang="en-US" altLang="zh-CN" sz="1200" kern="1200" dirty="0" smtClean="0">
                <a:solidFill>
                  <a:schemeClr val="tx1"/>
                </a:solidFill>
                <a:effectLst/>
                <a:latin typeface="+mn-lt"/>
                <a:ea typeface="+mn-ea"/>
                <a:cs typeface="+mn-cs"/>
              </a:rPr>
              <a:t>100s</a:t>
            </a:r>
            <a:r>
              <a:rPr lang="zh-CN" altLang="en-US" sz="1200" kern="1200" dirty="0" smtClean="0">
                <a:solidFill>
                  <a:schemeClr val="tx1"/>
                </a:solidFill>
                <a:effectLst/>
                <a:latin typeface="+mn-lt"/>
                <a:ea typeface="+mn-ea"/>
                <a:cs typeface="+mn-cs"/>
              </a:rPr>
              <a:t>卡顿</a:t>
            </a:r>
            <a:r>
              <a:rPr lang="zh-CN" altLang="en-US" sz="1200" kern="1200" dirty="0" smtClean="0">
                <a:solidFill>
                  <a:schemeClr val="tx1"/>
                </a:solidFill>
                <a:effectLst/>
                <a:latin typeface="+mn-lt"/>
                <a:ea typeface="+mn-ea"/>
                <a:cs typeface="+mn-cs"/>
              </a:rPr>
              <a:t>次数</a:t>
            </a:r>
            <a:r>
              <a:rPr lang="zh-CN" altLang="en-US" sz="1200" kern="1200" dirty="0" smtClean="0">
                <a:solidFill>
                  <a:schemeClr val="tx1"/>
                </a:solidFill>
                <a:effectLst/>
                <a:latin typeface="+mn-lt"/>
                <a:ea typeface="+mn-ea"/>
                <a:cs typeface="+mn-cs"/>
              </a:rPr>
              <a:t>提高</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次可以将观看时长降低</a:t>
            </a:r>
            <a:r>
              <a:rPr lang="en-US" altLang="zh-CN" sz="1200" kern="1200" dirty="0" smtClean="0">
                <a:solidFill>
                  <a:schemeClr val="tx1"/>
                </a:solidFill>
                <a:effectLst/>
                <a:latin typeface="+mn-lt"/>
                <a:ea typeface="+mn-ea"/>
                <a:cs typeface="+mn-cs"/>
              </a:rPr>
              <a:t>24s</a:t>
            </a:r>
            <a:r>
              <a:rPr lang="zh-CN" altLang="en-US" sz="1200" kern="1200" dirty="0" smtClean="0">
                <a:solidFill>
                  <a:schemeClr val="tx1"/>
                </a:solidFill>
                <a:effectLst/>
                <a:latin typeface="+mn-lt"/>
                <a:ea typeface="+mn-ea"/>
                <a:cs typeface="+mn-cs"/>
              </a:rPr>
              <a:t>以上</a:t>
            </a:r>
            <a:r>
              <a:rPr lang="zh-CN" altLang="en-US" sz="1200" dirty="0" smtClean="0"/>
              <a:t>；</a:t>
            </a:r>
            <a:r>
              <a:rPr lang="zh-CN" altLang="en-US" sz="1200" dirty="0" smtClean="0"/>
              <a:t>而</a:t>
            </a:r>
            <a:r>
              <a:rPr lang="en-US" altLang="zh-CN" sz="1200" dirty="0" smtClean="0"/>
              <a:t>100s</a:t>
            </a:r>
            <a:r>
              <a:rPr lang="zh-CN" altLang="en-US" sz="1200" dirty="0" smtClean="0"/>
              <a:t>卡顿时长这一指标在增加过程中</a:t>
            </a:r>
            <a:r>
              <a:rPr lang="zh-CN" altLang="en-US" sz="1200" dirty="0" smtClean="0"/>
              <a:t>，会存在整个会话只发生了一次卡顿并且卡顿总时间久的</a:t>
            </a:r>
            <a:r>
              <a:rPr lang="en-US" altLang="zh-CN" sz="1200" dirty="0" smtClean="0"/>
              <a:t>case</a:t>
            </a:r>
            <a:r>
              <a:rPr lang="zh-CN" altLang="en-US" sz="1200" dirty="0" smtClean="0"/>
              <a:t>，</a:t>
            </a:r>
            <a:r>
              <a:rPr lang="zh-CN" altLang="en-US" sz="1200" dirty="0" smtClean="0"/>
              <a:t>而用户对这种情况有较强的容忍性</a:t>
            </a:r>
            <a:r>
              <a:rPr lang="zh-CN" altLang="en-US" sz="1200" dirty="0" smtClean="0"/>
              <a:t>。</a:t>
            </a:r>
            <a:r>
              <a:rPr lang="zh-CN" altLang="en-US" sz="1200" dirty="0" smtClean="0"/>
              <a:t>其次</a:t>
            </a:r>
            <a:r>
              <a:rPr lang="zh-CN" altLang="en-US" sz="1200" dirty="0" smtClean="0"/>
              <a:t>用户对码率相对敏感，</a:t>
            </a:r>
            <a:r>
              <a:rPr lang="zh-CN" altLang="en-US" sz="1200" dirty="0" smtClean="0"/>
              <a:t>对内容获取延迟</a:t>
            </a:r>
            <a:r>
              <a:rPr lang="zh-CN" altLang="en-US" sz="1200" dirty="0" smtClean="0"/>
              <a:t>的容忍性</a:t>
            </a:r>
            <a:r>
              <a:rPr lang="zh-CN" altLang="en-US" sz="1200" dirty="0" smtClean="0"/>
              <a:t>最</a:t>
            </a:r>
            <a:r>
              <a:rPr lang="zh-CN" altLang="en-US" sz="1200" dirty="0" smtClean="0"/>
              <a:t>高</a:t>
            </a:r>
            <a:r>
              <a:rPr lang="zh-CN" altLang="en-US" sz="1200" dirty="0" smtClean="0"/>
              <a:t>。</a:t>
            </a:r>
            <a:endParaRPr lang="en-US" altLang="zh-CN" sz="1200" dirty="0" smtClean="0"/>
          </a:p>
          <a:p>
            <a:pPr lvl="0">
              <a:defRPr sz="1800"/>
            </a:pPr>
            <a:endParaRPr lang="en-US" altLang="zh-CN" sz="1200" dirty="0" smtClean="0"/>
          </a:p>
          <a:p>
            <a:pPr lvl="0">
              <a:defRPr sz="1800"/>
            </a:pPr>
            <a:r>
              <a:rPr lang="en-US" altLang="zh-CN" sz="1200" dirty="0" smtClean="0"/>
              <a:t>--------------</a:t>
            </a:r>
            <a:endParaRPr lang="en-US" altLang="zh-CN" sz="1200" dirty="0" smtClean="0"/>
          </a:p>
          <a:p>
            <a:r>
              <a:rPr lang="en-US" altLang="zh-CN" sz="1800" kern="1200" dirty="0" smtClean="0">
                <a:solidFill>
                  <a:schemeClr val="tx1"/>
                </a:solidFill>
                <a:effectLst/>
                <a:latin typeface="+mn-lt"/>
                <a:ea typeface="+mn-ea"/>
                <a:cs typeface="+mn-cs"/>
              </a:rPr>
              <a:t>100s </a:t>
            </a:r>
            <a:r>
              <a:rPr lang="zh-CN" altLang="en-US" sz="1800" kern="1200" dirty="0" smtClean="0">
                <a:solidFill>
                  <a:schemeClr val="tx1"/>
                </a:solidFill>
                <a:effectLst/>
                <a:latin typeface="+mn-lt"/>
                <a:ea typeface="+mn-ea"/>
                <a:cs typeface="+mn-cs"/>
              </a:rPr>
              <a:t>卡顿频次提高 </a:t>
            </a:r>
            <a:r>
              <a:rPr lang="en-US" altLang="zh-CN" sz="1800" kern="1200" dirty="0" smtClean="0">
                <a:solidFill>
                  <a:schemeClr val="tx1"/>
                </a:solidFill>
                <a:effectLst/>
                <a:latin typeface="+mn-lt"/>
                <a:ea typeface="+mn-ea"/>
                <a:cs typeface="+mn-cs"/>
              </a:rPr>
              <a:t>1 </a:t>
            </a:r>
            <a:r>
              <a:rPr lang="zh-CN" altLang="en-US" sz="1800" kern="1200" dirty="0" smtClean="0">
                <a:solidFill>
                  <a:schemeClr val="tx1"/>
                </a:solidFill>
                <a:effectLst/>
                <a:latin typeface="+mn-lt"/>
                <a:ea typeface="+mn-ea"/>
                <a:cs typeface="+mn-cs"/>
              </a:rPr>
              <a:t>次可以将观看时长降低 </a:t>
            </a:r>
            <a:r>
              <a:rPr lang="en-US" altLang="zh-CN" sz="1800" kern="1200" dirty="0" smtClean="0">
                <a:solidFill>
                  <a:schemeClr val="tx1"/>
                </a:solidFill>
                <a:effectLst/>
                <a:latin typeface="+mn-lt"/>
                <a:ea typeface="+mn-ea"/>
                <a:cs typeface="+mn-cs"/>
              </a:rPr>
              <a:t>24s </a:t>
            </a:r>
            <a:r>
              <a:rPr lang="zh-CN" altLang="en-US" sz="1800" kern="1200" dirty="0" smtClean="0">
                <a:solidFill>
                  <a:schemeClr val="tx1"/>
                </a:solidFill>
                <a:effectLst/>
                <a:latin typeface="+mn-lt"/>
                <a:ea typeface="+mn-ea"/>
                <a:cs typeface="+mn-cs"/>
              </a:rPr>
              <a:t>以上 </a:t>
            </a:r>
            <a:r>
              <a:rPr lang="en-US" altLang="zh-TW" sz="1200" kern="1200" dirty="0" smtClean="0">
                <a:solidFill>
                  <a:schemeClr val="tx1"/>
                </a:solidFill>
                <a:effectLst/>
                <a:latin typeface="+mn-lt"/>
                <a:ea typeface="+mn-ea"/>
                <a:cs typeface="+mn-cs"/>
              </a:rPr>
              <a:t>,100s </a:t>
            </a:r>
            <a:r>
              <a:rPr lang="zh-TW" altLang="en-US" sz="1200" kern="1200" dirty="0" smtClean="0">
                <a:solidFill>
                  <a:schemeClr val="tx1"/>
                </a:solidFill>
                <a:effectLst/>
                <a:latin typeface="+mn-lt"/>
                <a:ea typeface="+mn-ea"/>
                <a:cs typeface="+mn-cs"/>
              </a:rPr>
              <a:t>卡顿时长提高 </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观看时长可降低 </a:t>
            </a:r>
            <a:r>
              <a:rPr lang="en-US" altLang="zh-TW" sz="1200" kern="1200" dirty="0" smtClean="0">
                <a:solidFill>
                  <a:schemeClr val="tx1"/>
                </a:solidFill>
                <a:effectLst/>
                <a:latin typeface="+mn-lt"/>
                <a:ea typeface="+mn-ea"/>
                <a:cs typeface="+mn-cs"/>
              </a:rPr>
              <a:t>10s; </a:t>
            </a:r>
          </a:p>
          <a:p>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endParaRPr lang="zh-TW" altLang="en-US" dirty="0" smtClean="0">
              <a:effectLst/>
            </a:endParaRPr>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zh-CN" altLang="en-US" sz="1200" dirty="0" smtClean="0">
              <a:effectLst/>
            </a:endParaRPr>
          </a:p>
          <a:p>
            <a:pPr lvl="0">
              <a:defRPr sz="1800"/>
            </a:pPr>
            <a:endParaRPr lang="zh-CN" altLang="en-US" sz="12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大流量时代背景下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a:t>
            </a:r>
            <a:r>
              <a:rPr lang="zh-CN" altLang="en-US" sz="1200" kern="1200" dirty="0" smtClean="0">
                <a:solidFill>
                  <a:schemeClr val="tx1"/>
                </a:solidFill>
                <a:effectLst/>
                <a:latin typeface="+mn-lt"/>
                <a:ea typeface="+mn-ea"/>
                <a:cs typeface="+mn-cs"/>
              </a:rPr>
              <a:t>硬件升级</a:t>
            </a:r>
            <a:r>
              <a:rPr lang="zh-CN" altLang="en-US" sz="1200" kern="1200" dirty="0" smtClean="0">
                <a:solidFill>
                  <a:schemeClr val="tx1"/>
                </a:solidFill>
                <a:effectLst/>
                <a:latin typeface="+mn-lt"/>
                <a:ea typeface="+mn-ea"/>
                <a:cs typeface="+mn-cs"/>
              </a:rPr>
              <a:t>速度，和</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云计算基础设施</a:t>
            </a:r>
            <a:r>
              <a:rPr lang="zh-CN" altLang="en-US" sz="1200" kern="1200" dirty="0" smtClean="0">
                <a:solidFill>
                  <a:schemeClr val="tx1"/>
                </a:solidFill>
                <a:effectLst/>
                <a:latin typeface="+mn-lt"/>
                <a:ea typeface="+mn-ea"/>
                <a:cs typeface="+mn-cs"/>
              </a:rPr>
              <a:t>的部署速度很难赶上</a:t>
            </a:r>
            <a:r>
              <a:rPr lang="zh-CN" altLang="en-US" sz="1200" kern="1200" dirty="0" smtClean="0">
                <a:solidFill>
                  <a:schemeClr val="tx1"/>
                </a:solidFill>
                <a:effectLst/>
                <a:latin typeface="+mn-lt"/>
                <a:ea typeface="+mn-ea"/>
                <a:cs typeface="+mn-cs"/>
              </a:rPr>
              <a:t>视频</a:t>
            </a:r>
            <a:r>
              <a:rPr lang="zh-CN" altLang="en-US" sz="1200" kern="1200" dirty="0" smtClean="0">
                <a:solidFill>
                  <a:schemeClr val="tx1"/>
                </a:solidFill>
                <a:effectLst/>
                <a:latin typeface="+mn-lt"/>
                <a:ea typeface="+mn-ea"/>
                <a:cs typeface="+mn-cs"/>
              </a:rPr>
              <a:t>流量的</a:t>
            </a:r>
            <a:r>
              <a:rPr lang="zh-CN" altLang="en-US" sz="1200" kern="1200" dirty="0" smtClean="0">
                <a:solidFill>
                  <a:schemeClr val="tx1"/>
                </a:solidFill>
                <a:effectLst/>
                <a:latin typeface="+mn-lt"/>
                <a:ea typeface="+mn-ea"/>
                <a:cs typeface="+mn-cs"/>
              </a:rPr>
              <a:t>爆炸式</a:t>
            </a:r>
            <a:r>
              <a:rPr lang="zh-CN" altLang="en-US" sz="1200" kern="1200" dirty="0" smtClean="0">
                <a:solidFill>
                  <a:schemeClr val="tx1"/>
                </a:solidFill>
                <a:effectLst/>
                <a:latin typeface="+mn-lt"/>
                <a:ea typeface="+mn-ea"/>
                <a:cs typeface="+mn-cs"/>
              </a:rPr>
              <a:t>增长，</a:t>
            </a:r>
            <a:r>
              <a:rPr lang="zh-CN" altLang="en-US" sz="1200" kern="1200" dirty="0" smtClean="0">
                <a:solidFill>
                  <a:schemeClr val="tx1"/>
                </a:solidFill>
                <a:effectLst/>
                <a:latin typeface="+mn-lt"/>
                <a:ea typeface="+mn-ea"/>
                <a:cs typeface="+mn-cs"/>
              </a:rPr>
              <a:t>目前，</a:t>
            </a:r>
            <a:r>
              <a:rPr lang="zh-CN" altLang="en-US" sz="2000" kern="1200" dirty="0" smtClean="0">
                <a:solidFill>
                  <a:schemeClr val="tx1"/>
                </a:solidFill>
                <a:effectLst/>
                <a:latin typeface="+mn-lt"/>
                <a:ea typeface="+mn-ea"/>
                <a:cs typeface="+mn-cs"/>
              </a:rPr>
              <a:t>边缘接入网仍然是整个网络分发路径中的瓶颈</a:t>
            </a:r>
            <a:r>
              <a:rPr lang="zh-CN" altLang="zh-CN" sz="2000" kern="1200" dirty="0" smtClean="0">
                <a:solidFill>
                  <a:schemeClr val="tx1"/>
                </a:solidFill>
                <a:effectLst/>
                <a:latin typeface="+mn-lt"/>
                <a:ea typeface="+mn-ea"/>
                <a:cs typeface="+mn-cs"/>
              </a:rPr>
              <a:t>，</a:t>
            </a:r>
            <a:r>
              <a:rPr lang="zh-CN" altLang="en-US" sz="2000" kern="1200" dirty="0" smtClean="0">
                <a:solidFill>
                  <a:schemeClr val="tx1"/>
                </a:solidFill>
                <a:effectLst/>
                <a:latin typeface="+mn-lt"/>
                <a:ea typeface="+mn-ea"/>
                <a:cs typeface="+mn-cs"/>
              </a:rPr>
              <a:t>同时，</a:t>
            </a:r>
            <a:r>
              <a:rPr lang="zh-CN" altLang="en-US" sz="1200" kern="1200" dirty="0" smtClean="0">
                <a:solidFill>
                  <a:schemeClr val="tx1"/>
                </a:solidFill>
                <a:effectLst/>
                <a:latin typeface="+mn-lt"/>
                <a:ea typeface="+mn-ea"/>
                <a:cs typeface="+mn-cs"/>
              </a:rPr>
              <a:t>骨干网负载过</a:t>
            </a:r>
            <a:r>
              <a:rPr lang="zh-CN" altLang="en-US" sz="1200" kern="1200" dirty="0" smtClean="0">
                <a:solidFill>
                  <a:schemeClr val="tx1"/>
                </a:solidFill>
                <a:effectLst/>
                <a:latin typeface="+mn-lt"/>
                <a:ea typeface="+mn-ea"/>
                <a:cs typeface="+mn-cs"/>
              </a:rPr>
              <a:t>重，</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云服务器资源不足</a:t>
            </a:r>
            <a:r>
              <a:rPr lang="zh-CN" altLang="en-US" sz="1200" kern="1200" dirty="0" smtClean="0">
                <a:solidFill>
                  <a:schemeClr val="tx1"/>
                </a:solidFill>
                <a:effectLst/>
                <a:latin typeface="+mn-lt"/>
                <a:ea typeface="+mn-ea"/>
                <a:cs typeface="+mn-cs"/>
              </a:rPr>
              <a:t>的问题，</a:t>
            </a:r>
            <a:r>
              <a:rPr lang="zh-CN" altLang="en-US" sz="1200" kern="1200" dirty="0" smtClean="0">
                <a:solidFill>
                  <a:schemeClr val="tx1"/>
                </a:solidFill>
                <a:effectLst/>
                <a:latin typeface="+mn-lt"/>
                <a:ea typeface="+mn-ea"/>
                <a:cs typeface="+mn-cs"/>
              </a:rPr>
              <a:t>直接影响着内容分发的质量。</a:t>
            </a:r>
            <a:r>
              <a:rPr lang="zh-CN" altLang="en-US"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用户对视频质量的需求不断提升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因此我们亟需改进现有的内容分发</a:t>
            </a:r>
            <a:r>
              <a:rPr lang="zh-CN" altLang="en-US" sz="1200" kern="1200" dirty="0" smtClean="0">
                <a:solidFill>
                  <a:schemeClr val="tx1"/>
                </a:solidFill>
                <a:effectLst/>
                <a:latin typeface="+mn-lt"/>
                <a:ea typeface="+mn-ea"/>
                <a:cs typeface="+mn-cs"/>
              </a:rPr>
              <a:t>模式</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重新设计内容分发与传输</a:t>
            </a:r>
            <a:r>
              <a:rPr lang="zh-CN" altLang="en-US" sz="1200" kern="1200" dirty="0" smtClean="0">
                <a:solidFill>
                  <a:schemeClr val="tx1"/>
                </a:solidFill>
                <a:effectLst/>
                <a:latin typeface="+mn-lt"/>
                <a:ea typeface="+mn-ea"/>
                <a:cs typeface="+mn-cs"/>
              </a:rPr>
              <a:t>策略</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sz="1800"/>
            </a:pPr>
            <a:r>
              <a:rPr lang="zh-CN" altLang="en-US" sz="1200" dirty="0" smtClean="0"/>
              <a:t>下面我们进行</a:t>
            </a:r>
            <a:r>
              <a:rPr lang="en-US" altLang="zh-CN" sz="1200" dirty="0" smtClean="0"/>
              <a:t>Multi-CDN</a:t>
            </a:r>
            <a:r>
              <a:rPr lang="zh-CN" altLang="en-US" sz="1200" dirty="0" smtClean="0"/>
              <a:t>用户路由的系统建模，目标是最</a:t>
            </a:r>
            <a:r>
              <a:rPr lang="zh-CN" altLang="en-US" sz="1800" kern="1200" dirty="0" smtClean="0">
                <a:solidFill>
                  <a:schemeClr val="tx1"/>
                </a:solidFill>
                <a:effectLst/>
                <a:latin typeface="+mn-lt"/>
                <a:ea typeface="+mn-ea"/>
                <a:cs typeface="+mn-cs"/>
              </a:rPr>
              <a:t>大化</a:t>
            </a:r>
            <a:r>
              <a:rPr lang="zh-CN" altLang="en-US" sz="1800" kern="1200" dirty="0" smtClean="0">
                <a:solidFill>
                  <a:schemeClr val="tx1"/>
                </a:solidFill>
                <a:effectLst/>
                <a:latin typeface="+mn-lt"/>
                <a:ea typeface="+mn-ea"/>
                <a:cs typeface="+mn-cs"/>
              </a:rPr>
              <a:t>观众的</a:t>
            </a:r>
            <a:r>
              <a:rPr lang="zh-CN" altLang="en-US" sz="1800" kern="1200" dirty="0" smtClean="0">
                <a:solidFill>
                  <a:schemeClr val="tx1"/>
                </a:solidFill>
                <a:effectLst/>
                <a:latin typeface="+mn-lt"/>
                <a:ea typeface="+mn-ea"/>
                <a:cs typeface="+mn-cs"/>
              </a:rPr>
              <a:t>总体</a:t>
            </a:r>
            <a:r>
              <a:rPr lang="zh-CN" altLang="en-US" sz="1800" kern="1200" dirty="0" smtClean="0">
                <a:solidFill>
                  <a:schemeClr val="tx1"/>
                </a:solidFill>
                <a:effectLst/>
                <a:latin typeface="+mn-lt"/>
                <a:ea typeface="+mn-ea"/>
                <a:cs typeface="+mn-cs"/>
              </a:rPr>
              <a:t>偏好质量</a:t>
            </a:r>
            <a:r>
              <a:rPr lang="zh-CN" altLang="en-US" sz="1800" kern="1200" dirty="0" smtClean="0">
                <a:solidFill>
                  <a:schemeClr val="tx1"/>
                </a:solidFill>
                <a:effectLst/>
                <a:latin typeface="+mn-lt"/>
                <a:ea typeface="+mn-ea"/>
                <a:cs typeface="+mn-cs"/>
              </a:rPr>
              <a:t>。</a:t>
            </a:r>
            <a:endParaRPr lang="en-US" altLang="zh-CN" sz="1200" dirty="0" smtClean="0"/>
          </a:p>
          <a:p>
            <a:pPr marL="0" marR="0" lvl="0" indent="0" algn="l" defTabSz="457200" rtl="0" eaLnBrk="1" fontAlgn="auto" latinLnBrk="0" hangingPunct="1">
              <a:lnSpc>
                <a:spcPct val="117999"/>
              </a:lnSpc>
              <a:spcBef>
                <a:spcPts val="0"/>
              </a:spcBef>
              <a:spcAft>
                <a:spcPts val="0"/>
              </a:spcAft>
              <a:buClrTx/>
              <a:buSzTx/>
              <a:buFontTx/>
              <a:buNone/>
              <a:tabLst/>
              <a:defRPr sz="1800"/>
            </a:pPr>
            <a:r>
              <a:rPr lang="zh-CN" altLang="en-US" sz="1200" dirty="0" smtClean="0"/>
              <a:t>根据前面</a:t>
            </a:r>
            <a:r>
              <a:rPr lang="zh-CN" altLang="en-US" sz="1200" dirty="0" smtClean="0"/>
              <a:t>质量指标重要性</a:t>
            </a:r>
            <a:r>
              <a:rPr lang="zh-CN" altLang="en-US" sz="1200" dirty="0" smtClean="0"/>
              <a:t>的</a:t>
            </a:r>
            <a:r>
              <a:rPr lang="zh-CN" altLang="en-US" sz="1200" dirty="0" smtClean="0"/>
              <a:t>分析</a:t>
            </a:r>
            <a:r>
              <a:rPr lang="zh-CN" altLang="en-US" sz="1200" dirty="0" smtClean="0"/>
              <a:t>，</a:t>
            </a:r>
            <a:r>
              <a:rPr lang="zh-CN" altLang="en-US" sz="1200" dirty="0" smtClean="0"/>
              <a:t>可以发现</a:t>
            </a:r>
            <a:r>
              <a:rPr lang="en-US" altLang="zh-CN" sz="1200" dirty="0" smtClean="0"/>
              <a:t>CDN</a:t>
            </a:r>
            <a:r>
              <a:rPr lang="zh-CN" altLang="en-US" sz="1200" dirty="0" smtClean="0"/>
              <a:t>的卡顿率</a:t>
            </a:r>
            <a:r>
              <a:rPr lang="zh-CN" altLang="en-US" sz="1200" dirty="0" smtClean="0"/>
              <a:t>是最合理</a:t>
            </a:r>
            <a:r>
              <a:rPr lang="zh-CN" altLang="en-US" sz="1800" kern="1200" dirty="0" smtClean="0">
                <a:solidFill>
                  <a:schemeClr val="tx1"/>
                </a:solidFill>
                <a:effectLst/>
                <a:latin typeface="+mn-lt"/>
                <a:ea typeface="+mn-ea"/>
                <a:cs typeface="+mn-cs"/>
              </a:rPr>
              <a:t>用户路由</a:t>
            </a:r>
            <a:r>
              <a:rPr lang="zh-CN" altLang="en-US" sz="1800" kern="1200" dirty="0" smtClean="0">
                <a:solidFill>
                  <a:schemeClr val="tx1"/>
                </a:solidFill>
                <a:effectLst/>
                <a:latin typeface="+mn-lt"/>
                <a:ea typeface="+mn-ea"/>
                <a:cs typeface="+mn-cs"/>
              </a:rPr>
              <a:t>的</a:t>
            </a:r>
            <a:r>
              <a:rPr lang="zh-CN" altLang="en-US" sz="1200" dirty="0" smtClean="0"/>
              <a:t>调度依据，</a:t>
            </a:r>
            <a:r>
              <a:rPr lang="zh-CN" altLang="en-US" sz="1200" dirty="0" smtClean="0"/>
              <a:t>有一个问题是移动</a:t>
            </a:r>
            <a:r>
              <a:rPr lang="zh-CN" altLang="en-US" sz="1200" dirty="0" smtClean="0"/>
              <a:t>直播中</a:t>
            </a:r>
            <a:r>
              <a:rPr lang="zh-CN" altLang="en-US" sz="1200" dirty="0" smtClean="0"/>
              <a:t>，非常</a:t>
            </a:r>
            <a:r>
              <a:rPr lang="zh-CN" altLang="en-US" sz="1200" dirty="0" smtClean="0"/>
              <a:t>流行的</a:t>
            </a:r>
            <a:r>
              <a:rPr lang="zh-CN" altLang="en-US" sz="1200" dirty="0" smtClean="0"/>
              <a:t>内容生产者</a:t>
            </a:r>
            <a:r>
              <a:rPr lang="zh-CN" altLang="en-US" sz="1200" dirty="0" smtClean="0"/>
              <a:t>发生卡顿</a:t>
            </a:r>
            <a:r>
              <a:rPr lang="zh-CN" altLang="en-US" sz="1200" dirty="0" smtClean="0"/>
              <a:t>，一定会引起大规模的观众卡顿，从而影响对</a:t>
            </a:r>
            <a:r>
              <a:rPr lang="en-US" altLang="zh-CN" sz="1200" dirty="0" smtClean="0"/>
              <a:t>CDN</a:t>
            </a:r>
            <a:r>
              <a:rPr lang="zh-CN" altLang="en-US" sz="1200" dirty="0" smtClean="0"/>
              <a:t>性能的判断，因此，</a:t>
            </a:r>
            <a:r>
              <a:rPr lang="zh-CN" altLang="en-US" sz="1200" dirty="0" smtClean="0"/>
              <a:t>我们</a:t>
            </a:r>
            <a:r>
              <a:rPr lang="zh-CN" altLang="en-US" sz="1200" dirty="0" smtClean="0"/>
              <a:t>的系统</a:t>
            </a:r>
            <a:r>
              <a:rPr lang="zh-CN" altLang="en-US" sz="1200" dirty="0" smtClean="0"/>
              <a:t>综合每个时刻的观众体验数据和</a:t>
            </a:r>
            <a:r>
              <a:rPr lang="zh-CN" altLang="en-US" sz="1200" dirty="0" smtClean="0"/>
              <a:t>内容生产者的</a:t>
            </a:r>
            <a:r>
              <a:rPr lang="zh-CN" altLang="en-US" sz="1200" dirty="0" smtClean="0"/>
              <a:t>体验数据，</a:t>
            </a:r>
            <a:r>
              <a:rPr lang="zh-CN" altLang="en-US" sz="1200" dirty="0" smtClean="0"/>
              <a:t>根据帧率、卡顿行为以及重试行为，设计启发式</a:t>
            </a:r>
            <a:r>
              <a:rPr lang="zh-CN" altLang="en-US" sz="1200" dirty="0" smtClean="0"/>
              <a:t>过滤</a:t>
            </a:r>
            <a:r>
              <a:rPr lang="zh-CN" altLang="en-US" sz="1200" dirty="0" smtClean="0"/>
              <a:t>规则消除内容生产者的影响</a:t>
            </a:r>
            <a:r>
              <a:rPr lang="zh-CN" altLang="en-US" sz="1200" dirty="0" smtClean="0"/>
              <a:t>，从而</a:t>
            </a:r>
            <a:r>
              <a:rPr lang="zh-CN" altLang="en-US" sz="1200" dirty="0" smtClean="0"/>
              <a:t>正确估计</a:t>
            </a:r>
            <a:r>
              <a:rPr lang="zh-CN" altLang="en-US" sz="1200" dirty="0" smtClean="0"/>
              <a:t>各家</a:t>
            </a:r>
            <a:r>
              <a:rPr lang="en-US" altLang="zh-CN" sz="1200" dirty="0" smtClean="0"/>
              <a:t>CDN</a:t>
            </a:r>
            <a:r>
              <a:rPr lang="zh-CN" altLang="en-US" sz="1200" dirty="0" smtClean="0"/>
              <a:t>的卡顿率</a:t>
            </a:r>
            <a:r>
              <a:rPr lang="zh-CN" altLang="en-US" sz="1200" dirty="0" smtClean="0"/>
              <a:t>性能</a:t>
            </a:r>
            <a:r>
              <a:rPr lang="zh-CN" altLang="en-US" sz="1200" dirty="0" smtClean="0"/>
              <a:t>，</a:t>
            </a:r>
            <a:r>
              <a:rPr lang="zh-CN" altLang="en-US" sz="1200" dirty="0" smtClean="0"/>
              <a:t>并把它做为我们的优化</a:t>
            </a:r>
            <a:r>
              <a:rPr lang="zh-CN" altLang="en-US" sz="1200" dirty="0" smtClean="0"/>
              <a:t>目标</a:t>
            </a:r>
            <a:r>
              <a:rPr lang="zh-CN" altLang="en-US" sz="1200" dirty="0" smtClean="0"/>
              <a:t>。</a:t>
            </a:r>
            <a:endParaRPr lang="en-US" altLang="zh-CN" sz="120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有了优化目标后，我们需要给用户请求反馈最好的</a:t>
            </a:r>
            <a:r>
              <a:rPr kumimoji="1" lang="en-US" altLang="zh-CN" dirty="0" smtClean="0"/>
              <a:t>CDN</a:t>
            </a:r>
            <a:r>
              <a:rPr kumimoji="1" lang="zh-CN" altLang="en-US" dirty="0" smtClean="0"/>
              <a:t>。由于不同</a:t>
            </a:r>
            <a:r>
              <a:rPr kumimoji="1" lang="en-US" altLang="zh-CN" dirty="0" smtClean="0"/>
              <a:t>CDN</a:t>
            </a:r>
            <a:r>
              <a:rPr kumimoji="1" lang="zh-CN" altLang="en-US" dirty="0" smtClean="0"/>
              <a:t>在不同地区，不同</a:t>
            </a:r>
            <a:r>
              <a:rPr kumimoji="1" lang="en-US" altLang="zh-CN" dirty="0" smtClean="0"/>
              <a:t>ISP</a:t>
            </a:r>
            <a:r>
              <a:rPr kumimoji="1" lang="zh-CN" altLang="en-US" dirty="0" smtClean="0"/>
              <a:t>，不同网络种类下的部署情况各有差异</a:t>
            </a:r>
            <a:r>
              <a:rPr kumimoji="1" lang="zh-CN" altLang="en-US" dirty="0" smtClean="0"/>
              <a:t>，为了很好的估计不同环境下</a:t>
            </a:r>
            <a:r>
              <a:rPr kumimoji="1" lang="zh-CN" altLang="en-US" dirty="0" smtClean="0"/>
              <a:t>，</a:t>
            </a:r>
            <a:r>
              <a:rPr kumimoji="1" lang="zh-CN" altLang="en-US" dirty="0" smtClean="0"/>
              <a:t>用户从</a:t>
            </a:r>
            <a:r>
              <a:rPr kumimoji="1" lang="zh-CN" altLang="en-US" dirty="0" smtClean="0"/>
              <a:t>各</a:t>
            </a:r>
            <a:r>
              <a:rPr kumimoji="1" lang="en-US" altLang="zh-CN" dirty="0" smtClean="0"/>
              <a:t>CDN</a:t>
            </a:r>
            <a:r>
              <a:rPr kumimoji="1" lang="zh-CN" altLang="en-US" dirty="0" smtClean="0"/>
              <a:t>获</a:t>
            </a:r>
            <a:r>
              <a:rPr kumimoji="1" lang="zh-CN" altLang="en-US" dirty="0" smtClean="0"/>
              <a:t>得的服务体验</a:t>
            </a:r>
            <a:r>
              <a:rPr kumimoji="1" lang="zh-CN" altLang="en-US" dirty="0" smtClean="0"/>
              <a:t>，</a:t>
            </a:r>
            <a:r>
              <a:rPr kumimoji="1" lang="zh-CN" altLang="en-US" dirty="0" smtClean="0"/>
              <a:t>我们</a:t>
            </a:r>
            <a:r>
              <a:rPr kumimoji="1" lang="zh-CN" altLang="en-US" dirty="0" smtClean="0"/>
              <a:t>设计树状的</a:t>
            </a:r>
            <a:r>
              <a:rPr kumimoji="1" lang="zh-CN" altLang="en-US" dirty="0" smtClean="0"/>
              <a:t>用户分组</a:t>
            </a:r>
            <a:r>
              <a:rPr kumimoji="1" lang="zh-CN" altLang="en-US" dirty="0" smtClean="0"/>
              <a:t>算法，将有同样上下文信</a:t>
            </a:r>
            <a:r>
              <a:rPr kumimoji="1" lang="zh-CN" altLang="en-US" dirty="0" smtClean="0"/>
              <a:t>息的用户聚合</a:t>
            </a:r>
            <a:r>
              <a:rPr kumimoji="1" lang="zh-CN" altLang="en-US" dirty="0" smtClean="0"/>
              <a:t>为一个用户网络区域进行调度。</a:t>
            </a:r>
            <a:endParaRPr kumimoji="1" lang="en-US" altLang="zh-CN" dirty="0" smtClean="0"/>
          </a:p>
          <a:p>
            <a:endParaRPr kumimoji="1" lang="en-US" altLang="zh-CN" dirty="0" smtClean="0"/>
          </a:p>
          <a:p>
            <a:r>
              <a:rPr kumimoji="1" lang="en-US" altLang="zh-CN" dirty="0" smtClean="0"/>
              <a:t>-----------</a:t>
            </a:r>
          </a:p>
          <a:p>
            <a:r>
              <a:rPr kumimoji="1" lang="zh-CN" altLang="en-US" dirty="0" smtClean="0"/>
              <a:t>，</a:t>
            </a:r>
            <a:r>
              <a:rPr kumimoji="1" lang="zh-CN" altLang="en-US" dirty="0" smtClean="0"/>
              <a:t>我们将分组算法展示成一个树状结构</a:t>
            </a:r>
            <a:r>
              <a:rPr kumimoji="1" lang="zh-CN" altLang="en-US" dirty="0" smtClean="0"/>
              <a:t>，</a:t>
            </a:r>
            <a:r>
              <a:rPr kumimoji="1" lang="zh-CN" altLang="en-US" dirty="0" smtClean="0"/>
              <a:t>每层都是一个分组特征</a:t>
            </a:r>
            <a:r>
              <a:rPr kumimoji="1" lang="zh-CN" altLang="en-US" dirty="0" smtClean="0"/>
              <a:t>，</a:t>
            </a:r>
            <a:r>
              <a:rPr kumimoji="1" lang="zh-CN" altLang="en-US" dirty="0" smtClean="0"/>
              <a:t>从根节点到叶子节点完成用户初步分组，但是由于每组用户必须足够多，才能避免数据量过少导致卡顿率计算不准的情况，因此树状结构的每一层我们设置</a:t>
            </a:r>
            <a:r>
              <a:rPr kumimoji="1" lang="en-US" altLang="zh-CN" dirty="0" smtClean="0"/>
              <a:t>none</a:t>
            </a:r>
            <a:r>
              <a:rPr kumimoji="1" lang="zh-CN" altLang="en-US" dirty="0" smtClean="0"/>
              <a:t>节点，并将数据量小于一定阈值的组向上规约到一起。最终完成用户分组。</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41</a:t>
            </a:fld>
            <a:endParaRPr kumimoji="1" lang="zh-CN" altLang="en-US"/>
          </a:p>
        </p:txBody>
      </p:sp>
    </p:spTree>
    <p:extLst>
      <p:ext uri="{BB962C8B-B14F-4D97-AF65-F5344CB8AC3E}">
        <p14:creationId xmlns:p14="http://schemas.microsoft.com/office/powerpoint/2010/main" val="2675608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下面介绍具体的</a:t>
            </a:r>
            <a:r>
              <a:rPr lang="zh-CN" altLang="en-US" sz="1200" kern="1200" dirty="0" smtClean="0">
                <a:solidFill>
                  <a:schemeClr val="tx1"/>
                </a:solidFill>
                <a:effectLst/>
                <a:latin typeface="+mn-lt"/>
                <a:ea typeface="+mn-ea"/>
                <a:cs typeface="+mn-cs"/>
              </a:rPr>
              <a:t>调度策略</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首先，为了</a:t>
            </a:r>
            <a:r>
              <a:rPr lang="zh-CN" altLang="en-US" sz="1200" kern="1200" dirty="0" smtClean="0">
                <a:solidFill>
                  <a:schemeClr val="tx1"/>
                </a:solidFill>
                <a:effectLst/>
                <a:latin typeface="+mn-lt"/>
                <a:ea typeface="+mn-ea"/>
                <a:cs typeface="+mn-cs"/>
              </a:rPr>
              <a:t>使相同区域用户从更偏好的</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获取服务</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同时不放弃跟踪次优</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的性能</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使得长时间尺度下内容分发服务体验最优</a:t>
            </a:r>
            <a:r>
              <a:rPr lang="zh-CN" altLang="en-US" sz="1200" kern="1200" dirty="0" smtClean="0">
                <a:solidFill>
                  <a:schemeClr val="tx1"/>
                </a:solidFill>
                <a:effectLst/>
                <a:latin typeface="+mn-lt"/>
                <a:ea typeface="+mn-ea"/>
                <a:cs typeface="+mn-cs"/>
              </a:rPr>
              <a:t>，</a:t>
            </a:r>
            <a:r>
              <a:rPr kumimoji="1" lang="zh-CN" altLang="en-US" dirty="0" smtClean="0"/>
              <a:t>并且可以</a:t>
            </a:r>
            <a:r>
              <a:rPr kumimoji="1" lang="zh-CN" altLang="en-US" dirty="0" smtClean="0"/>
              <a:t>适应</a:t>
            </a:r>
            <a:r>
              <a:rPr kumimoji="1" lang="en-US" altLang="zh-CN" dirty="0" smtClean="0"/>
              <a:t>CDN</a:t>
            </a:r>
            <a:r>
              <a:rPr kumimoji="1" lang="zh-CN" altLang="en-US" dirty="0" smtClean="0"/>
              <a:t>性能随时间漂移的情况，我们采用增强学习</a:t>
            </a:r>
            <a:r>
              <a:rPr kumimoji="1" lang="zh-CN" altLang="en-US" dirty="0" smtClean="0"/>
              <a:t>多臂老虎机问题</a:t>
            </a:r>
            <a:r>
              <a:rPr kumimoji="1" lang="zh-CN" altLang="en-US" dirty="0" smtClean="0"/>
              <a:t>框架中“带折扣系数的</a:t>
            </a:r>
            <a:r>
              <a:rPr kumimoji="1" lang="en-US" altLang="zh-CN" dirty="0" smtClean="0"/>
              <a:t>UCB</a:t>
            </a:r>
            <a:r>
              <a:rPr kumimoji="1" lang="zh-CN" altLang="en-US" dirty="0" smtClean="0"/>
              <a:t>”算法，其基本思想是给定</a:t>
            </a:r>
            <a:r>
              <a:rPr kumimoji="1" lang="zh-CN" altLang="en-US" dirty="0" smtClean="0"/>
              <a:t>一组可选</a:t>
            </a:r>
            <a:r>
              <a:rPr kumimoji="1" lang="en-US" altLang="zh-CN" dirty="0" smtClean="0"/>
              <a:t>CDN</a:t>
            </a:r>
            <a:r>
              <a:rPr kumimoji="1" lang="zh-CN" altLang="en-US" dirty="0" smtClean="0"/>
              <a:t>，</a:t>
            </a:r>
            <a:r>
              <a:rPr kumimoji="1" lang="zh-CN" altLang="en-US" dirty="0" smtClean="0"/>
              <a:t>每次调度时，</a:t>
            </a:r>
            <a:r>
              <a:rPr lang="zh-CN" altLang="en-US" sz="1200" kern="1200" dirty="0" smtClean="0">
                <a:solidFill>
                  <a:schemeClr val="tx1"/>
                </a:solidFill>
                <a:effectLst/>
                <a:latin typeface="+mn-lt"/>
                <a:ea typeface="+mn-ea"/>
                <a:cs typeface="+mn-cs"/>
              </a:rPr>
              <a:t>始终机会主义地选择具有最高收益上界的</a:t>
            </a:r>
            <a:r>
              <a:rPr lang="zh-CN" altLang="en-US" sz="1200" kern="1200" dirty="0" smtClean="0">
                <a:solidFill>
                  <a:schemeClr val="tx1"/>
                </a:solidFill>
                <a:effectLst/>
                <a:latin typeface="+mn-lt"/>
                <a:ea typeface="+mn-ea"/>
                <a:cs typeface="+mn-cs"/>
              </a:rPr>
              <a:t>一个，具体来说</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算法倾向于使用已知预期收益高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a:t>
            </a:r>
            <a:r>
              <a:rPr lang="zh-CN" altLang="en-US" sz="1200" kern="1200" dirty="0" smtClean="0">
                <a:solidFill>
                  <a:schemeClr val="tx1"/>
                </a:solidFill>
                <a:effectLst/>
                <a:latin typeface="+mn-lt"/>
                <a:ea typeface="+mn-ea"/>
                <a:cs typeface="+mn-cs"/>
              </a:rPr>
              <a:t>已知信息比较少、</a:t>
            </a:r>
            <a:r>
              <a:rPr lang="zh-CN" altLang="en-US" sz="1200" kern="1200" dirty="0" smtClean="0">
                <a:solidFill>
                  <a:schemeClr val="tx1"/>
                </a:solidFill>
                <a:effectLst/>
                <a:latin typeface="+mn-lt"/>
                <a:ea typeface="+mn-ea"/>
                <a:cs typeface="+mn-cs"/>
              </a:rPr>
              <a:t>不确定性高的 </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 </a:t>
            </a:r>
            <a:endParaRPr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算法将同时考虑</a:t>
            </a:r>
            <a:r>
              <a:rPr kumimoji="1" lang="zh-CN" altLang="en-US" dirty="0" smtClean="0"/>
              <a:t>各</a:t>
            </a:r>
            <a:r>
              <a:rPr kumimoji="1" lang="en-US" altLang="zh-CN" dirty="0" smtClean="0"/>
              <a:t>CDN</a:t>
            </a:r>
            <a:r>
              <a:rPr kumimoji="1" lang="zh-CN" altLang="en-US" dirty="0" smtClean="0"/>
              <a:t>指数加权平均的</a:t>
            </a:r>
            <a:r>
              <a:rPr kumimoji="1" lang="zh-CN" altLang="en-US" dirty="0" smtClean="0"/>
              <a:t>累计性能和</a:t>
            </a:r>
            <a:r>
              <a:rPr kumimoji="1" lang="zh-CN" altLang="en-US" dirty="0" smtClean="0"/>
              <a:t>对不同</a:t>
            </a:r>
            <a:r>
              <a:rPr kumimoji="1" lang="en-US" altLang="zh-CN" dirty="0" smtClean="0"/>
              <a:t>CDN</a:t>
            </a:r>
            <a:r>
              <a:rPr kumimoji="1" lang="zh-CN" altLang="en-US" dirty="0" smtClean="0"/>
              <a:t>的了解程度</a:t>
            </a:r>
            <a:r>
              <a:rPr kumimoji="1" lang="zh-CN" altLang="en-US" dirty="0" smtClean="0"/>
              <a:t>，</a:t>
            </a:r>
            <a:r>
              <a:rPr kumimoji="1" lang="zh-CN" altLang="en-US" dirty="0" smtClean="0"/>
              <a:t>给出一个合适的C</a:t>
            </a:r>
            <a:r>
              <a:rPr kumimoji="1" lang="en-US" altLang="zh-CN" dirty="0" smtClean="0"/>
              <a:t>DN</a:t>
            </a:r>
            <a:r>
              <a:rPr kumimoji="1" lang="zh-CN" altLang="en-US" dirty="0" smtClean="0"/>
              <a:t>决策。</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42</a:t>
            </a:fld>
            <a:endParaRPr kumimoji="1" lang="zh-CN" altLang="en-US"/>
          </a:p>
        </p:txBody>
      </p:sp>
    </p:spTree>
    <p:extLst>
      <p:ext uri="{BB962C8B-B14F-4D97-AF65-F5344CB8AC3E}">
        <p14:creationId xmlns:p14="http://schemas.microsoft.com/office/powerpoint/2010/main" val="1484629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下一步，考虑商业</a:t>
            </a:r>
            <a:r>
              <a:rPr lang="zh-CN" altLang="en-US" sz="1200" kern="1200" dirty="0" smtClean="0">
                <a:solidFill>
                  <a:schemeClr val="tx1"/>
                </a:solidFill>
                <a:effectLst/>
                <a:latin typeface="+mn-lt"/>
                <a:ea typeface="+mn-ea"/>
                <a:cs typeface="+mn-cs"/>
              </a:rPr>
              <a:t>合约</a:t>
            </a:r>
            <a:r>
              <a:rPr lang="en-US" altLang="en-US" sz="1200" kern="1200" dirty="0" smtClean="0">
                <a:solidFill>
                  <a:schemeClr val="tx1"/>
                </a:solidFill>
                <a:effectLst/>
                <a:latin typeface="+mn-lt"/>
                <a:ea typeface="+mn-ea"/>
                <a:cs typeface="+mn-cs"/>
              </a:rPr>
              <a:t>会</a:t>
            </a:r>
            <a:r>
              <a:rPr lang="zh-CN" altLang="en-US" sz="1200" kern="1200" dirty="0" smtClean="0">
                <a:solidFill>
                  <a:schemeClr val="tx1"/>
                </a:solidFill>
                <a:effectLst/>
                <a:latin typeface="+mn-lt"/>
                <a:ea typeface="+mn-ea"/>
                <a:cs typeface="+mn-cs"/>
              </a:rPr>
              <a:t>约束</a:t>
            </a:r>
            <a:r>
              <a:rPr kumimoji="1" lang="zh-CN" altLang="en-US" dirty="0" smtClean="0"/>
              <a:t>各家</a:t>
            </a:r>
            <a:r>
              <a:rPr kumimoji="1" lang="en-US" altLang="zh-CN" dirty="0" smtClean="0"/>
              <a:t>CDN</a:t>
            </a:r>
            <a:r>
              <a:rPr kumimoji="1" lang="zh-CN" altLang="en-US" dirty="0" smtClean="0"/>
              <a:t>全局</a:t>
            </a:r>
            <a:r>
              <a:rPr kumimoji="1" lang="zh-CN" altLang="en-US" dirty="0" smtClean="0"/>
              <a:t>的</a:t>
            </a:r>
            <a:r>
              <a:rPr kumimoji="1" lang="zh-CN" altLang="en-US" dirty="0" smtClean="0"/>
              <a:t>用户</a:t>
            </a:r>
            <a:r>
              <a:rPr kumimoji="1" lang="zh-CN" altLang="en-US" dirty="0" smtClean="0"/>
              <a:t>服务比例</a:t>
            </a:r>
            <a:r>
              <a:rPr kumimoji="1" lang="zh-CN" altLang="en-US" dirty="0" smtClean="0"/>
              <a:t>以及波动范围，因此我们</a:t>
            </a:r>
            <a:r>
              <a:rPr kumimoji="1" lang="zh-CN" altLang="en-US" dirty="0" smtClean="0"/>
              <a:t>计算</a:t>
            </a:r>
            <a:r>
              <a:rPr kumimoji="1" lang="zh-CN" altLang="en-US" dirty="0" smtClean="0"/>
              <a:t>用户</a:t>
            </a:r>
            <a:r>
              <a:rPr kumimoji="1" lang="zh-CN" altLang="en-US" dirty="0" smtClean="0"/>
              <a:t>路由转移效用</a:t>
            </a:r>
            <a:r>
              <a:rPr kumimoji="1" lang="zh-CN" altLang="en-US" dirty="0" smtClean="0"/>
              <a:t>指数，</a:t>
            </a:r>
            <a:r>
              <a:rPr kumimoji="1" lang="zh-CN" altLang="en-US" dirty="0" smtClean="0"/>
              <a:t>对于</a:t>
            </a:r>
            <a:r>
              <a:rPr kumimoji="1" lang="en-US" altLang="zh-CN" dirty="0" smtClean="0"/>
              <a:t>UCB</a:t>
            </a:r>
            <a:r>
              <a:rPr kumimoji="1" lang="zh-CN" altLang="en-US" dirty="0" smtClean="0"/>
              <a:t>算法拟调度后违背了流量服务范围的</a:t>
            </a:r>
            <a:r>
              <a:rPr kumimoji="1" lang="en-US" altLang="zh-CN" dirty="0" smtClean="0"/>
              <a:t>CDN</a:t>
            </a:r>
            <a:r>
              <a:rPr kumimoji="1" lang="zh-CN" altLang="en-US" dirty="0" smtClean="0"/>
              <a:t>，按照用户路由转移效用指数从小到大的顺序，</a:t>
            </a:r>
            <a:r>
              <a:rPr kumimoji="1" lang="zh-CN" altLang="en-US" dirty="0" smtClean="0"/>
              <a:t>优先</a:t>
            </a:r>
            <a:r>
              <a:rPr kumimoji="1" lang="zh-CN" altLang="en-US" dirty="0" smtClean="0"/>
              <a:t>调整使系统服务质量下降最少的用户路由，直到满足全局流量约束。</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43</a:t>
            </a:fld>
            <a:endParaRPr kumimoji="1" lang="zh-CN" altLang="en-US"/>
          </a:p>
        </p:txBody>
      </p:sp>
    </p:spTree>
    <p:extLst>
      <p:ext uri="{BB962C8B-B14F-4D97-AF65-F5344CB8AC3E}">
        <p14:creationId xmlns:p14="http://schemas.microsoft.com/office/powerpoint/2010/main" val="1484629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lvl="0">
              <a:defRPr sz="1800"/>
            </a:pPr>
            <a:r>
              <a:rPr lang="zh-CN" altLang="en-US" sz="1200" kern="1200" dirty="0" smtClean="0">
                <a:solidFill>
                  <a:schemeClr val="tx1"/>
                </a:solidFill>
                <a:effectLst/>
                <a:latin typeface="+mn-lt"/>
                <a:ea typeface="+mn-ea"/>
                <a:cs typeface="+mn-cs"/>
              </a:rPr>
              <a:t>我们部署了算法的原型系统到合作公司</a:t>
            </a:r>
            <a:r>
              <a:rPr lang="zh-CN" altLang="en-US" sz="1200" kern="1200" dirty="0" smtClean="0">
                <a:solidFill>
                  <a:schemeClr val="tx1"/>
                </a:solidFill>
                <a:effectLst/>
                <a:latin typeface="+mn-lt"/>
                <a:ea typeface="+mn-ea"/>
                <a:cs typeface="+mn-cs"/>
              </a:rPr>
              <a:t>，整个</a:t>
            </a:r>
            <a:r>
              <a:rPr lang="zh-CN" altLang="en-US" sz="1200" kern="1200" dirty="0" smtClean="0">
                <a:solidFill>
                  <a:schemeClr val="tx1"/>
                </a:solidFill>
                <a:effectLst/>
                <a:latin typeface="+mn-lt"/>
                <a:ea typeface="+mn-ea"/>
                <a:cs typeface="+mn-cs"/>
              </a:rPr>
              <a:t>数据流</a:t>
            </a:r>
            <a:r>
              <a:rPr lang="en-US" altLang="zh-CN" sz="1200" kern="1200" dirty="0" smtClean="0">
                <a:solidFill>
                  <a:schemeClr val="tx1"/>
                </a:solidFill>
                <a:effectLst/>
                <a:latin typeface="+mn-lt"/>
                <a:ea typeface="+mn-ea"/>
                <a:cs typeface="+mn-cs"/>
              </a:rPr>
              <a:t>Pipeline</a:t>
            </a:r>
            <a:r>
              <a:rPr lang="zh-CN" altLang="en-US" sz="1200" kern="1200" dirty="0" smtClean="0">
                <a:solidFill>
                  <a:schemeClr val="tx1"/>
                </a:solidFill>
                <a:effectLst/>
                <a:latin typeface="+mn-lt"/>
                <a:ea typeface="+mn-ea"/>
                <a:cs typeface="+mn-cs"/>
              </a:rPr>
              <a:t>为：质量</a:t>
            </a:r>
            <a:r>
              <a:rPr lang="zh-CN" altLang="en-US" sz="1200" kern="1200" dirty="0" smtClean="0">
                <a:solidFill>
                  <a:schemeClr val="tx1"/>
                </a:solidFill>
                <a:effectLst/>
                <a:latin typeface="+mn-lt"/>
                <a:ea typeface="+mn-ea"/>
                <a:cs typeface="+mn-cs"/>
              </a:rPr>
              <a:t>数据</a:t>
            </a:r>
            <a:r>
              <a:rPr lang="zh-CN" altLang="en-US" sz="1200" kern="1200" dirty="0" smtClean="0">
                <a:solidFill>
                  <a:schemeClr val="tx1"/>
                </a:solidFill>
                <a:effectLst/>
                <a:latin typeface="+mn-lt"/>
                <a:ea typeface="+mn-ea"/>
                <a:cs typeface="+mn-cs"/>
              </a:rPr>
              <a:t>采集</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kafka</a:t>
            </a:r>
            <a:r>
              <a:rPr lang="zh-CN" altLang="en-US" sz="1200" kern="1200" dirty="0" smtClean="0">
                <a:solidFill>
                  <a:schemeClr val="tx1"/>
                </a:solidFill>
                <a:effectLst/>
                <a:latin typeface="+mn-lt"/>
                <a:ea typeface="+mn-ea"/>
                <a:cs typeface="+mn-cs"/>
              </a:rPr>
              <a:t>队列</a:t>
            </a:r>
            <a:r>
              <a:rPr lang="zh-CN" altLang="en-US" sz="1200" kern="1200" dirty="0" smtClean="0">
                <a:solidFill>
                  <a:schemeClr val="tx1"/>
                </a:solidFill>
                <a:effectLst/>
                <a:latin typeface="+mn-lt"/>
                <a:ea typeface="+mn-ea"/>
                <a:cs typeface="+mn-cs"/>
              </a:rPr>
              <a:t>缓存</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Flink</a:t>
            </a:r>
            <a:r>
              <a:rPr lang="zh-CN" altLang="en-US" sz="1200" kern="1200" dirty="0" smtClean="0">
                <a:solidFill>
                  <a:schemeClr val="tx1"/>
                </a:solidFill>
                <a:effectLst/>
                <a:latin typeface="+mn-lt"/>
                <a:ea typeface="+mn-ea"/>
                <a:cs typeface="+mn-cs"/>
              </a:rPr>
              <a:t>流式数据聚合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结果写入</a:t>
            </a:r>
            <a:r>
              <a:rPr lang="en-US" altLang="zh-CN" sz="1200" kern="1200" dirty="0" err="1" smtClean="0">
                <a:solidFill>
                  <a:schemeClr val="tx1"/>
                </a:solidFill>
                <a:effectLst/>
                <a:latin typeface="+mn-lt"/>
                <a:ea typeface="+mn-ea"/>
                <a:cs typeface="+mn-cs"/>
              </a:rPr>
              <a:t>mem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cache</a:t>
            </a:r>
            <a:r>
              <a:rPr lang="zh-CN" altLang="en-US" sz="1200" kern="1200" dirty="0" smtClean="0">
                <a:solidFill>
                  <a:schemeClr val="tx1"/>
                </a:solidFill>
                <a:effectLst/>
                <a:latin typeface="+mn-lt"/>
                <a:ea typeface="+mn-ea"/>
                <a:cs typeface="+mn-cs"/>
              </a:rPr>
              <a:t>以供调度</a:t>
            </a:r>
            <a:r>
              <a:rPr lang="zh-CN" altLang="en-US" sz="1200" kern="1200" dirty="0" smtClean="0">
                <a:solidFill>
                  <a:schemeClr val="tx1"/>
                </a:solidFill>
                <a:effectLst/>
                <a:latin typeface="+mn-lt"/>
                <a:ea typeface="+mn-ea"/>
                <a:cs typeface="+mn-cs"/>
              </a:rPr>
              <a:t>算法使用</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算法部署在</a:t>
            </a:r>
            <a:r>
              <a:rPr lang="en-US" altLang="zh-CN"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服务器上，当观众端</a:t>
            </a:r>
            <a:r>
              <a:rPr lang="en-US" altLang="zh-CN" sz="1200" kern="1200" dirty="0" smtClean="0">
                <a:solidFill>
                  <a:schemeClr val="tx1"/>
                </a:solidFill>
                <a:effectLst/>
                <a:latin typeface="+mn-lt"/>
                <a:ea typeface="+mn-ea"/>
                <a:cs typeface="+mn-cs"/>
              </a:rPr>
              <a:t>feed</a:t>
            </a:r>
            <a:r>
              <a:rPr lang="zh-CN" altLang="en-US" sz="1200" kern="1200" dirty="0" smtClean="0">
                <a:solidFill>
                  <a:schemeClr val="tx1"/>
                </a:solidFill>
                <a:effectLst/>
                <a:latin typeface="+mn-lt"/>
                <a:ea typeface="+mn-ea"/>
                <a:cs typeface="+mn-cs"/>
              </a:rPr>
              <a:t>流生成时，将决策得到的</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域名嵌入到</a:t>
            </a:r>
            <a:r>
              <a:rPr lang="en-US" altLang="zh-CN" sz="1200" kern="1200" dirty="0" smtClean="0">
                <a:solidFill>
                  <a:schemeClr val="tx1"/>
                </a:solidFill>
                <a:effectLst/>
                <a:latin typeface="+mn-lt"/>
                <a:ea typeface="+mn-ea"/>
                <a:cs typeface="+mn-cs"/>
              </a:rPr>
              <a:t>feed</a:t>
            </a:r>
            <a:r>
              <a:rPr lang="zh-CN" altLang="en-US" sz="1200" kern="1200" dirty="0" smtClean="0">
                <a:solidFill>
                  <a:schemeClr val="tx1"/>
                </a:solidFill>
                <a:effectLst/>
                <a:latin typeface="+mn-lt"/>
                <a:ea typeface="+mn-ea"/>
                <a:cs typeface="+mn-cs"/>
              </a:rPr>
              <a:t>流的直播地址中，达到透明化调度用户的目的。算法成功的在实验区域降低平均卡顿率</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以上</a:t>
            </a:r>
            <a:endParaRPr lang="en-US" altLang="zh-CN" sz="1200" kern="1200" dirty="0" smtClean="0">
              <a:solidFill>
                <a:schemeClr val="tx1"/>
              </a:solidFill>
              <a:effectLst/>
              <a:latin typeface="+mn-lt"/>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通过数据驱动的实验，</a:t>
            </a:r>
            <a:r>
              <a:rPr kumimoji="1" lang="zh-CN" altLang="en-US" dirty="0" smtClean="0"/>
              <a:t>我们验证了</a:t>
            </a:r>
            <a:r>
              <a:rPr kumimoji="1" lang="zh-CN" altLang="en-US" dirty="0" smtClean="0"/>
              <a:t>规避内容生产者对</a:t>
            </a:r>
            <a:r>
              <a:rPr kumimoji="1" lang="en-US" altLang="zh-CN" dirty="0" smtClean="0"/>
              <a:t>CDN</a:t>
            </a:r>
            <a:r>
              <a:rPr kumimoji="1" lang="zh-CN" altLang="en-US" dirty="0" smtClean="0"/>
              <a:t>性能估计的影响，可使调度性能</a:t>
            </a:r>
            <a:r>
              <a:rPr kumimoji="1" lang="zh-CN" altLang="en-US" dirty="0" smtClean="0"/>
              <a:t>提</a:t>
            </a:r>
            <a:r>
              <a:rPr kumimoji="1" lang="zh-CN" altLang="en-US" dirty="0" smtClean="0"/>
              <a:t>升</a:t>
            </a:r>
            <a:r>
              <a:rPr kumimoji="1" lang="en-US" altLang="zh-CN" dirty="0" smtClean="0"/>
              <a:t>10%</a:t>
            </a:r>
            <a:r>
              <a:rPr kumimoji="1" lang="zh-CN" altLang="en-US" dirty="0" smtClean="0"/>
              <a:t>，分组后按组调度比不按组调度性能高</a:t>
            </a:r>
            <a:r>
              <a:rPr kumimoji="1" lang="en-US" altLang="zh-CN" dirty="0" smtClean="0"/>
              <a:t>25%</a:t>
            </a:r>
            <a:r>
              <a:rPr kumimoji="1" lang="zh-CN" altLang="en-US" dirty="0" smtClean="0"/>
              <a:t>，并且增强学习的算法可以达到最优性能的</a:t>
            </a:r>
            <a:r>
              <a:rPr kumimoji="1" lang="en-US" altLang="zh-CN" dirty="0" smtClean="0"/>
              <a:t>80%</a:t>
            </a:r>
            <a:r>
              <a:rPr kumimoji="1" lang="zh-CN" altLang="en-US" dirty="0" smtClean="0"/>
              <a:t>，调度准确率高</a:t>
            </a:r>
            <a:r>
              <a:rPr kumimoji="1" lang="zh-CN" altLang="en-US" dirty="0" smtClean="0"/>
              <a:t>。在波动范围限制为</a:t>
            </a:r>
            <a:r>
              <a:rPr kumimoji="1" lang="en-US" altLang="zh-CN" dirty="0" smtClean="0"/>
              <a:t>10%</a:t>
            </a:r>
            <a:r>
              <a:rPr kumimoji="1" lang="zh-CN" altLang="en-US" dirty="0" smtClean="0"/>
              <a:t>时依然能达到</a:t>
            </a:r>
            <a:r>
              <a:rPr kumimoji="1" lang="en-US" altLang="zh-CN" dirty="0" smtClean="0"/>
              <a:t>10</a:t>
            </a:r>
            <a:r>
              <a:rPr kumimoji="1" lang="zh-CN" altLang="en-US" dirty="0" smtClean="0"/>
              <a:t>%的性能增益。</a:t>
            </a:r>
          </a:p>
          <a:p>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45</a:t>
            </a:fld>
            <a:endParaRPr kumimoji="1" lang="zh-CN" altLang="en-US"/>
          </a:p>
        </p:txBody>
      </p:sp>
    </p:spTree>
    <p:extLst>
      <p:ext uri="{BB962C8B-B14F-4D97-AF65-F5344CB8AC3E}">
        <p14:creationId xmlns:p14="http://schemas.microsoft.com/office/powerpoint/2010/main" val="2324694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pPr lvl="0"/>
            <a:endParaRPr/>
          </a:p>
        </p:txBody>
      </p:sp>
      <p:sp>
        <p:nvSpPr>
          <p:cNvPr id="214" name="Shape 214"/>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zh-CN" altLang="en-US" sz="1200" dirty="0" smtClean="0"/>
              <a:t>下面</a:t>
            </a:r>
            <a:r>
              <a:rPr lang="zh-CN" altLang="en-US" sz="1200" dirty="0" smtClean="0"/>
              <a:t>介绍网络</a:t>
            </a:r>
            <a:r>
              <a:rPr lang="zh-CN" altLang="en-US" sz="1200" dirty="0" smtClean="0"/>
              <a:t>多宿主的</a:t>
            </a:r>
            <a:r>
              <a:rPr sz="1200" dirty="0" smtClean="0"/>
              <a:t>路</a:t>
            </a:r>
            <a:r>
              <a:rPr sz="1200" dirty="0"/>
              <a:t>由调度</a:t>
            </a:r>
            <a:r>
              <a:rPr sz="1200" dirty="0" smtClean="0"/>
              <a:t>策略，</a:t>
            </a:r>
            <a:r>
              <a:rPr lang="zh-CN" altLang="en-US" sz="1200" dirty="0" smtClean="0"/>
              <a:t>也就是给所有用户群体选择合适的服务器节点出口</a:t>
            </a:r>
            <a:r>
              <a:rPr sz="1200" dirty="0" smtClean="0"/>
              <a:t>，</a:t>
            </a:r>
            <a:r>
              <a:rPr lang="zh-CN" altLang="en-US" sz="1200" dirty="0" smtClean="0"/>
              <a:t>从前面的分析来看，对于</a:t>
            </a:r>
            <a:r>
              <a:rPr lang="zh-CN" altLang="en-US" sz="1200" dirty="0" smtClean="0"/>
              <a:t>视频服务来说</a:t>
            </a:r>
            <a:r>
              <a:rPr lang="zh-CN" altLang="en-US" sz="1200" dirty="0" smtClean="0"/>
              <a:t>，我们希望</a:t>
            </a:r>
            <a:r>
              <a:rPr lang="zh-CN" altLang="en-US" sz="1200" dirty="0" smtClean="0"/>
              <a:t>最大化网络带宽利用率</a:t>
            </a:r>
            <a:r>
              <a:rPr lang="zh-CN" altLang="en-US" sz="1200" dirty="0" smtClean="0"/>
              <a:t>，</a:t>
            </a:r>
            <a:r>
              <a:rPr lang="zh-CN" altLang="en-US" sz="1200" dirty="0" smtClean="0"/>
              <a:t>从而有机会给用户</a:t>
            </a:r>
            <a:r>
              <a:rPr lang="zh-CN" altLang="en-US" sz="1200" dirty="0" smtClean="0"/>
              <a:t>提供高质量的视频流，</a:t>
            </a:r>
            <a:r>
              <a:rPr lang="zh-CN" altLang="en-US" sz="1200" dirty="0" smtClean="0"/>
              <a:t>经</a:t>
            </a:r>
            <a:r>
              <a:rPr lang="zh-CN" altLang="en-US" sz="1200" dirty="0" smtClean="0"/>
              <a:t>原型</a:t>
            </a:r>
            <a:r>
              <a:rPr lang="zh-CN" altLang="en-US" sz="1200" dirty="0" smtClean="0"/>
              <a:t>测量我们发现</a:t>
            </a:r>
            <a:r>
              <a:rPr lang="zh-CN" altLang="en-US" sz="1200" dirty="0" smtClean="0"/>
              <a:t>，最优的网络出口组合变化剧烈，因此我们提出网络拓扑感知的节点出口选择策略。</a:t>
            </a:r>
          </a:p>
          <a:p>
            <a:pPr lvl="0">
              <a:defRPr sz="1800"/>
            </a:pPr>
            <a:endParaRPr sz="2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pPr lvl="0"/>
            <a:endParaRPr/>
          </a:p>
        </p:txBody>
      </p:sp>
      <p:sp>
        <p:nvSpPr>
          <p:cNvPr id="225" name="Shape 225"/>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1800"/>
            </a:pPr>
            <a:r>
              <a:rPr lang="zh-CN" altLang="en-US" sz="1200" dirty="0" smtClean="0"/>
              <a:t>进一步测量</a:t>
            </a:r>
            <a:r>
              <a:rPr sz="1200" dirty="0" smtClean="0"/>
              <a:t>网络</a:t>
            </a:r>
            <a:r>
              <a:rPr sz="1200" dirty="0"/>
              <a:t>结构对</a:t>
            </a:r>
            <a:r>
              <a:rPr sz="1200" dirty="0" smtClean="0"/>
              <a:t>动态</a:t>
            </a:r>
            <a:r>
              <a:rPr lang="zh-CN" altLang="en-US" sz="1200" dirty="0" smtClean="0"/>
              <a:t>出口</a:t>
            </a:r>
            <a:r>
              <a:rPr sz="1200" dirty="0" smtClean="0"/>
              <a:t>调度</a:t>
            </a:r>
            <a:r>
              <a:rPr sz="1200" dirty="0"/>
              <a:t>性能的影响，发现跳数距离和网络平均</a:t>
            </a:r>
            <a:r>
              <a:rPr sz="1200" dirty="0" smtClean="0"/>
              <a:t>节点度</a:t>
            </a:r>
            <a:r>
              <a:rPr sz="1200" dirty="0"/>
              <a:t>是两</a:t>
            </a:r>
            <a:r>
              <a:rPr sz="1200" dirty="0" smtClean="0"/>
              <a:t>个</a:t>
            </a:r>
            <a:r>
              <a:rPr lang="zh-CN" altLang="en-US" sz="1200" dirty="0" smtClean="0"/>
              <a:t>重要的</a:t>
            </a:r>
            <a:r>
              <a:rPr sz="1200" dirty="0" smtClean="0"/>
              <a:t>影响</a:t>
            </a:r>
            <a:r>
              <a:rPr sz="1200" dirty="0"/>
              <a:t>因素。其次，我们通过互信息增益确定路径覆盖率、路径重叠率、</a:t>
            </a:r>
            <a:r>
              <a:rPr sz="1200" dirty="0" smtClean="0"/>
              <a:t>瓶颈三个</a:t>
            </a:r>
            <a:r>
              <a:rPr lang="zh-CN" altLang="en-US" sz="1200" dirty="0" smtClean="0"/>
              <a:t>重要</a:t>
            </a:r>
            <a:r>
              <a:rPr sz="1200" dirty="0" smtClean="0"/>
              <a:t>特征可指导</a:t>
            </a:r>
            <a:r>
              <a:rPr lang="zh-CN" altLang="en-US" sz="1200" dirty="0" smtClean="0"/>
              <a:t>服务节点网络</a:t>
            </a:r>
            <a:r>
              <a:rPr sz="1200" dirty="0" smtClean="0"/>
              <a:t>多</a:t>
            </a:r>
            <a:r>
              <a:rPr lang="zh-CN" altLang="en-US" sz="1200" dirty="0" smtClean="0"/>
              <a:t>出口选择</a:t>
            </a:r>
            <a:r>
              <a:rPr sz="1200" dirty="0" smtClean="0"/>
              <a:t>。</a:t>
            </a:r>
            <a:endParaRPr sz="120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zh-CN" sz="1200" dirty="0" smtClean="0">
                <a:effectLst/>
                <a:latin typeface="Helvetica Neue"/>
                <a:ea typeface="Helvetica Neue"/>
                <a:cs typeface="Helvetica Neue"/>
                <a:sym typeface="Helvetica Neue"/>
              </a:rPr>
              <a:t>经过我们</a:t>
            </a:r>
            <a:r>
              <a:rPr lang="zh-CN" altLang="en-US" sz="1200" dirty="0" smtClean="0">
                <a:effectLst/>
                <a:latin typeface="Helvetica Neue"/>
                <a:ea typeface="Helvetica Neue"/>
                <a:cs typeface="Helvetica Neue"/>
                <a:sym typeface="Helvetica Neue"/>
              </a:rPr>
              <a:t>的性能评估</a:t>
            </a:r>
            <a:r>
              <a:rPr lang="zh-CN" altLang="zh-CN" sz="1200" dirty="0" smtClean="0">
                <a:effectLst/>
                <a:latin typeface="Helvetica Neue"/>
                <a:ea typeface="Helvetica Neue"/>
                <a:cs typeface="Helvetica Neue"/>
                <a:sym typeface="Helvetica Neue"/>
              </a:rPr>
              <a:t>分析，传统基于</a:t>
            </a:r>
            <a:r>
              <a:rPr lang="en-US" altLang="zh-CN" sz="1200" dirty="0" smtClean="0">
                <a:effectLst/>
                <a:latin typeface="Helvetica Neue"/>
                <a:ea typeface="Helvetica Neue"/>
                <a:cs typeface="Helvetica Neue"/>
                <a:sym typeface="Helvetica Neue"/>
              </a:rPr>
              <a:t>OSPF</a:t>
            </a:r>
            <a:r>
              <a:rPr lang="zh-CN" altLang="zh-CN" sz="1200" dirty="0" smtClean="0">
                <a:effectLst/>
                <a:latin typeface="Helvetica Neue"/>
                <a:ea typeface="Helvetica Neue"/>
                <a:cs typeface="Helvetica Neue"/>
                <a:sym typeface="Helvetica Neue"/>
              </a:rPr>
              <a:t>的</a:t>
            </a:r>
            <a:r>
              <a:rPr lang="zh-CN" altLang="en-US" sz="1200" dirty="0" smtClean="0">
                <a:effectLst/>
                <a:latin typeface="Helvetica Neue"/>
                <a:ea typeface="Helvetica Neue"/>
                <a:cs typeface="Helvetica Neue"/>
                <a:sym typeface="Helvetica Neue"/>
              </a:rPr>
              <a:t>开放</a:t>
            </a:r>
            <a:r>
              <a:rPr lang="zh-CN" altLang="zh-CN" sz="1200" dirty="0" smtClean="0">
                <a:effectLst/>
                <a:latin typeface="Helvetica Neue"/>
                <a:ea typeface="Helvetica Neue"/>
                <a:cs typeface="Helvetica Neue"/>
                <a:sym typeface="Helvetica Neue"/>
              </a:rPr>
              <a:t>最短路径</a:t>
            </a:r>
            <a:r>
              <a:rPr lang="zh-CN" altLang="en-US" sz="1200" dirty="0" smtClean="0">
                <a:effectLst/>
                <a:latin typeface="Helvetica Neue"/>
                <a:ea typeface="Helvetica Neue"/>
                <a:cs typeface="Helvetica Neue"/>
                <a:sym typeface="Helvetica Neue"/>
              </a:rPr>
              <a:t>优先的</a:t>
            </a:r>
            <a:r>
              <a:rPr lang="zh-CN" altLang="zh-CN" sz="1200" dirty="0" smtClean="0">
                <a:effectLst/>
                <a:latin typeface="Helvetica Neue"/>
                <a:ea typeface="Helvetica Neue"/>
                <a:cs typeface="Helvetica Neue"/>
                <a:sym typeface="Helvetica Neue"/>
              </a:rPr>
              <a:t>方案将浪费掉较远路径，而通过</a:t>
            </a:r>
            <a:r>
              <a:rPr lang="zh-CN" altLang="en-US" sz="1200" dirty="0" smtClean="0">
                <a:effectLst/>
                <a:latin typeface="Helvetica Neue"/>
                <a:ea typeface="Helvetica Neue"/>
                <a:cs typeface="Helvetica Neue"/>
                <a:sym typeface="Helvetica Neue"/>
              </a:rPr>
              <a:t>服务器网络</a:t>
            </a:r>
            <a:r>
              <a:rPr lang="zh-CN" altLang="zh-CN" sz="1200" dirty="0" smtClean="0">
                <a:effectLst/>
                <a:latin typeface="Helvetica Neue"/>
                <a:ea typeface="Helvetica Neue"/>
                <a:cs typeface="Helvetica Neue"/>
                <a:sym typeface="Helvetica Neue"/>
              </a:rPr>
              <a:t>出口变化来增加</a:t>
            </a:r>
            <a:r>
              <a:rPr lang="zh-CN" altLang="en-US" sz="1200" dirty="0" smtClean="0">
                <a:effectLst/>
                <a:latin typeface="Helvetica Neue"/>
                <a:ea typeface="Helvetica Neue"/>
                <a:cs typeface="Helvetica Neue"/>
                <a:sym typeface="Helvetica Neue"/>
              </a:rPr>
              <a:t>整体路由调度的</a:t>
            </a:r>
            <a:r>
              <a:rPr lang="zh-CN" altLang="zh-CN" sz="1200" dirty="0" smtClean="0">
                <a:effectLst/>
                <a:latin typeface="Helvetica Neue"/>
                <a:ea typeface="Helvetica Neue"/>
                <a:cs typeface="Helvetica Neue"/>
                <a:sym typeface="Helvetica Neue"/>
              </a:rPr>
              <a:t>路径覆盖率，减少路径重叠率，提高可用带宽，</a:t>
            </a:r>
            <a:r>
              <a:rPr lang="zh-CN" altLang="en-US" sz="1200" dirty="0" smtClean="0">
                <a:effectLst/>
                <a:latin typeface="Helvetica Neue"/>
                <a:ea typeface="Helvetica Neue"/>
                <a:cs typeface="Helvetica Neue"/>
                <a:sym typeface="Helvetica Neue"/>
              </a:rPr>
              <a:t>能</a:t>
            </a:r>
            <a:r>
              <a:rPr lang="zh-CN" altLang="zh-CN" sz="1200" dirty="0" smtClean="0">
                <a:effectLst/>
                <a:latin typeface="Helvetica Neue"/>
                <a:ea typeface="Helvetica Neue"/>
                <a:cs typeface="Helvetica Neue"/>
                <a:sym typeface="Helvetica Neue"/>
              </a:rPr>
              <a:t>充分利用网络资源</a:t>
            </a:r>
            <a:r>
              <a:rPr lang="zh-CN" altLang="en-US" sz="1200" dirty="0" smtClean="0">
                <a:effectLst/>
                <a:latin typeface="Helvetica Neue"/>
                <a:ea typeface="Helvetica Neue"/>
                <a:cs typeface="Helvetica Neue"/>
                <a:sym typeface="Helvetica Neue"/>
              </a:rPr>
              <a:t>，适应动态时变的网络多宿主状态</a:t>
            </a:r>
            <a:r>
              <a:rPr lang="zh-CN" altLang="zh-CN" sz="1200" dirty="0" smtClean="0">
                <a:effectLst/>
                <a:latin typeface="Helvetica Neue"/>
                <a:ea typeface="Helvetica Neue"/>
                <a:cs typeface="Helvetica Neue"/>
                <a:sym typeface="Helvetica Neue"/>
              </a:rPr>
              <a:t>。</a:t>
            </a:r>
          </a:p>
          <a:p>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48</a:t>
            </a:fld>
            <a:endParaRPr kumimoji="1" lang="zh-CN" altLang="en-US"/>
          </a:p>
        </p:txBody>
      </p:sp>
    </p:spTree>
    <p:extLst>
      <p:ext uri="{BB962C8B-B14F-4D97-AF65-F5344CB8AC3E}">
        <p14:creationId xmlns:p14="http://schemas.microsoft.com/office/powerpoint/2010/main" val="800011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gn="l">
              <a:lnSpc>
                <a:spcPct val="150000"/>
              </a:lnSpc>
              <a:buFont typeface="Wingdings" charset="2"/>
              <a:buNone/>
            </a:pPr>
            <a:r>
              <a:rPr kumimoji="1" lang="zh-CN" altLang="en-US" sz="1200" dirty="0" smtClean="0"/>
              <a:t>对这部分工作做一下小结，</a:t>
            </a:r>
            <a:r>
              <a:rPr kumimoji="1" lang="zh-CN" altLang="en-US" sz="1200" dirty="0" smtClean="0"/>
              <a:t>我们</a:t>
            </a:r>
            <a:r>
              <a:rPr kumimoji="1" lang="zh-CN" altLang="en-US" sz="1200" dirty="0" smtClean="0"/>
              <a:t>深入分析了移动直播中服务质量指标和用户观看时长偏好的关系，分别设计了</a:t>
            </a:r>
            <a:r>
              <a:rPr kumimoji="1" lang="zh-CN" altLang="en-US" sz="1200" dirty="0" smtClean="0">
                <a:latin typeface="微软雅黑"/>
                <a:ea typeface="微软雅黑"/>
                <a:cs typeface="微软雅黑"/>
              </a:rPr>
              <a:t>内容多宿主</a:t>
            </a:r>
            <a:r>
              <a:rPr kumimoji="1" lang="zh-CN" altLang="en-US" sz="1200" dirty="0" smtClean="0">
                <a:latin typeface="微软雅黑"/>
                <a:ea typeface="微软雅黑"/>
                <a:cs typeface="微软雅黑"/>
              </a:rPr>
              <a:t>中全局调控约束的</a:t>
            </a:r>
            <a:r>
              <a:rPr kumimoji="1" lang="en-US" altLang="zh-CN" sz="1200" dirty="0" smtClean="0">
                <a:latin typeface="微软雅黑"/>
                <a:ea typeface="微软雅黑"/>
                <a:cs typeface="微软雅黑"/>
              </a:rPr>
              <a:t>UCB</a:t>
            </a:r>
            <a:r>
              <a:rPr kumimoji="1" lang="zh-CN" altLang="en-US" sz="1200" dirty="0" smtClean="0">
                <a:latin typeface="微软雅黑"/>
                <a:ea typeface="微软雅黑"/>
                <a:cs typeface="微软雅黑"/>
              </a:rPr>
              <a:t>算法，和网络多宿主中拓扑上下文感知的路径规划策略，提升了边缘网络多路径内容分发的</a:t>
            </a:r>
            <a:r>
              <a:rPr kumimoji="1" lang="zh-CN" altLang="en-US" sz="1200" dirty="0" smtClean="0">
                <a:latin typeface="微软雅黑"/>
                <a:ea typeface="微软雅黑"/>
                <a:cs typeface="微软雅黑"/>
              </a:rPr>
              <a:t>服务质量。</a:t>
            </a:r>
            <a:r>
              <a:rPr kumimoji="1" lang="zh-CN" altLang="en-US" sz="1200" dirty="0" smtClean="0">
                <a:latin typeface="微软雅黑"/>
                <a:ea typeface="微软雅黑"/>
                <a:cs typeface="微软雅黑"/>
              </a:rPr>
              <a:t>并在企业部署相关系统，</a:t>
            </a:r>
            <a:r>
              <a:rPr kumimoji="1" lang="zh-CN" altLang="en-US" sz="1200" dirty="0" smtClean="0">
                <a:latin typeface="微软雅黑"/>
                <a:ea typeface="微软雅黑"/>
                <a:cs typeface="微软雅黑"/>
              </a:rPr>
              <a:t>相关论文发表在</a:t>
            </a:r>
            <a:r>
              <a:rPr kumimoji="1" lang="en-US" altLang="zh-CN" sz="1200" dirty="0" smtClean="0">
                <a:latin typeface="微软雅黑"/>
                <a:ea typeface="微软雅黑"/>
                <a:cs typeface="微软雅黑"/>
              </a:rPr>
              <a:t>PCM</a:t>
            </a:r>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2016</a:t>
            </a:r>
            <a:r>
              <a:rPr kumimoji="1" lang="zh-CN" altLang="en-US" sz="1200" dirty="0" smtClean="0">
                <a:latin typeface="微软雅黑"/>
                <a:ea typeface="微软雅黑"/>
                <a:cs typeface="微软雅黑"/>
              </a:rPr>
              <a:t>。</a:t>
            </a:r>
            <a:endParaRPr kumimoji="1" lang="zh-CN" altLang="en-US" sz="1200" dirty="0" smtClean="0">
              <a:latin typeface="微软雅黑"/>
              <a:ea typeface="微软雅黑"/>
              <a:cs typeface="微软雅黑"/>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49</a:t>
            </a:fld>
            <a:endParaRPr kumimoji="1" lang="zh-CN" altLang="en-US"/>
          </a:p>
        </p:txBody>
      </p:sp>
    </p:spTree>
    <p:extLst>
      <p:ext uri="{BB962C8B-B14F-4D97-AF65-F5344CB8AC3E}">
        <p14:creationId xmlns:p14="http://schemas.microsoft.com/office/powerpoint/2010/main" val="210760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近年来，边缘计算架构的产生</a:t>
            </a:r>
            <a:r>
              <a:rPr lang="zh-CN" altLang="en-US" dirty="0" smtClean="0"/>
              <a:t>，</a:t>
            </a:r>
            <a:r>
              <a:rPr lang="zh-CN" altLang="en-US" sz="1200" kern="1200" dirty="0" smtClean="0">
                <a:solidFill>
                  <a:schemeClr val="tx1"/>
                </a:solidFill>
                <a:effectLst/>
                <a:latin typeface="+mn-lt"/>
                <a:ea typeface="+mn-ea"/>
                <a:cs typeface="+mn-cs"/>
              </a:rPr>
              <a:t>使得内容可以提前预取到用户边缘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随后进行就近分发</a:t>
            </a:r>
            <a:r>
              <a:rPr lang="zh-CN" altLang="en-US" dirty="0" smtClean="0"/>
              <a:t>，</a:t>
            </a:r>
            <a:r>
              <a:rPr lang="zh-CN" altLang="en-US" dirty="0" smtClean="0"/>
              <a:t>或者将边缘产生的内容在边缘计算分发，有很大的潜力降低核心网络中带宽和计算资源的压力，</a:t>
            </a:r>
            <a:r>
              <a:rPr lang="zh-CN" altLang="en-US" dirty="0" smtClean="0"/>
              <a:t>因此边缘内容分发网络</a:t>
            </a:r>
            <a:r>
              <a:rPr lang="zh-CN" altLang="en-US" sz="1200" kern="1200" dirty="0" smtClean="0">
                <a:solidFill>
                  <a:schemeClr val="tx1"/>
                </a:solidFill>
                <a:effectLst/>
                <a:latin typeface="+mn-lt"/>
                <a:ea typeface="+mn-ea"/>
                <a:cs typeface="+mn-cs"/>
              </a:rPr>
              <a:t>成为工业界和学术界的研究热点</a:t>
            </a:r>
            <a:r>
              <a:rPr lang="zh-CN" altLang="en-US" sz="1200" kern="1200" dirty="0" smtClean="0">
                <a:solidFill>
                  <a:schemeClr val="tx1"/>
                </a:solidFill>
                <a:effectLst/>
                <a:latin typeface="+mn-lt"/>
                <a:ea typeface="+mn-ea"/>
                <a:cs typeface="+mn-cs"/>
              </a:rPr>
              <a:t>。</a:t>
            </a:r>
            <a:endParaRPr lang="zh-CN" altLang="en-US"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最后做一下总结，整个工作按照测量－建模－优化－系统实现的思路进行。提出了</a:t>
            </a:r>
            <a:r>
              <a:rPr lang="zh-CN" altLang="en-US" dirty="0" smtClean="0">
                <a:latin typeface="微软雅黑"/>
                <a:ea typeface="微软雅黑"/>
                <a:cs typeface="微软雅黑"/>
              </a:rPr>
              <a:t>基于</a:t>
            </a:r>
            <a:r>
              <a:rPr lang="en-US" altLang="en-US" dirty="0" smtClean="0">
                <a:latin typeface="微软雅黑"/>
                <a:ea typeface="微软雅黑"/>
                <a:cs typeface="微软雅黑"/>
              </a:rPr>
              <a:t>用户分布</a:t>
            </a:r>
            <a:r>
              <a:rPr lang="zh-CN" altLang="en-US" dirty="0" smtClean="0">
                <a:latin typeface="微软雅黑"/>
                <a:ea typeface="微软雅黑"/>
                <a:cs typeface="微软雅黑"/>
              </a:rPr>
              <a:t>的边缘存储资源协同分发策略</a:t>
            </a:r>
            <a:r>
              <a:rPr lang="zh-CN" altLang="zh-CN" dirty="0" smtClean="0">
                <a:latin typeface="微软雅黑"/>
                <a:ea typeface="微软雅黑"/>
                <a:cs typeface="微软雅黑"/>
              </a:rPr>
              <a:t>，</a:t>
            </a:r>
            <a:r>
              <a:rPr lang="zh-CN" altLang="en-US" dirty="0" smtClean="0">
                <a:latin typeface="微软雅黑"/>
                <a:ea typeface="微软雅黑"/>
                <a:cs typeface="微软雅黑"/>
              </a:rPr>
              <a:t>设计负载均衡的</a:t>
            </a:r>
            <a:r>
              <a:rPr lang="zh-CN" altLang="en-US" dirty="0" smtClean="0">
                <a:latin typeface="微软雅黑"/>
                <a:ea typeface="微软雅黑"/>
                <a:cs typeface="微软雅黑"/>
              </a:rPr>
              <a:t>资源全局调度、内容协同放置等关键算法，</a:t>
            </a:r>
            <a:r>
              <a:rPr lang="zh-CN" altLang="zh-CN" dirty="0" smtClean="0">
                <a:latin typeface="微软雅黑"/>
                <a:ea typeface="微软雅黑"/>
                <a:cs typeface="微软雅黑"/>
              </a:rPr>
              <a:t>有效降低了服务器峰值负载，并提升用户服务质量</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r>
              <a:rPr lang="zh-CN" altLang="en-US" dirty="0" smtClean="0">
                <a:latin typeface="微软雅黑"/>
                <a:ea typeface="微软雅黑"/>
                <a:cs typeface="微软雅黑"/>
              </a:rPr>
              <a:t>提出基于内容流行性预测的边缘计算资源分配算法</a:t>
            </a:r>
            <a:r>
              <a:rPr lang="zh-CN" altLang="en-US" dirty="0" smtClean="0">
                <a:latin typeface="微软雅黑"/>
                <a:ea typeface="微软雅黑"/>
                <a:cs typeface="微软雅黑"/>
              </a:rPr>
              <a:t>。</a:t>
            </a:r>
            <a:r>
              <a:rPr lang="zh-CN" altLang="en-US" sz="1200" dirty="0" smtClean="0">
                <a:latin typeface="微软雅黑"/>
                <a:ea typeface="微软雅黑"/>
                <a:cs typeface="微软雅黑"/>
              </a:rPr>
              <a:t>发现移动直播中用户内容观看偏好，准确预测内容流行模式</a:t>
            </a:r>
            <a:r>
              <a:rPr lang="zh-CN" altLang="zh-CN" sz="1200" dirty="0" smtClean="0">
                <a:latin typeface="微软雅黑"/>
                <a:ea typeface="微软雅黑"/>
                <a:cs typeface="微软雅黑"/>
              </a:rPr>
              <a:t>。</a:t>
            </a:r>
            <a:r>
              <a:rPr lang="zh-CN" altLang="en-US" sz="1200" dirty="0" smtClean="0">
                <a:latin typeface="微软雅黑"/>
                <a:ea typeface="微软雅黑"/>
                <a:cs typeface="微软雅黑"/>
              </a:rPr>
              <a:t>设计</a:t>
            </a:r>
            <a:r>
              <a:rPr lang="zh-CN" altLang="en-US" sz="1200" dirty="0" smtClean="0">
                <a:latin typeface="微软雅黑"/>
                <a:ea typeface="微软雅黑"/>
                <a:cs typeface="微软雅黑"/>
              </a:rPr>
              <a:t>带</a:t>
            </a:r>
            <a:r>
              <a:rPr lang="zh-CN" altLang="en-US" sz="1200" dirty="0" smtClean="0">
                <a:latin typeface="微软雅黑"/>
                <a:ea typeface="微软雅黑"/>
                <a:cs typeface="微软雅黑"/>
              </a:rPr>
              <a:t>内容生产者</a:t>
            </a:r>
            <a:r>
              <a:rPr lang="zh-CN" altLang="en-US" sz="1200" dirty="0" smtClean="0">
                <a:latin typeface="微软雅黑"/>
                <a:ea typeface="微软雅黑"/>
                <a:cs typeface="微软雅黑"/>
              </a:rPr>
              <a:t>迁移的稳定匹配算法进行用户体验优先的资源分配</a:t>
            </a:r>
            <a:r>
              <a:rPr lang="zh-CN" altLang="en-US" sz="1200" dirty="0" smtClean="0">
                <a:latin typeface="微软雅黑"/>
                <a:ea typeface="微软雅黑"/>
                <a:cs typeface="微软雅黑"/>
              </a:rPr>
              <a:t>算法，降低端到端的内容延迟和系统开销。</a:t>
            </a:r>
            <a:endParaRPr lang="en-US" altLang="zh-CN" sz="1200" dirty="0" smtClean="0">
              <a:latin typeface="微软雅黑"/>
              <a:ea typeface="微软雅黑"/>
              <a:cs typeface="微软雅黑"/>
            </a:endParaRPr>
          </a:p>
          <a:p>
            <a:r>
              <a:rPr lang="zh-CN" altLang="en-US" dirty="0" smtClean="0">
                <a:latin typeface="微软雅黑"/>
                <a:ea typeface="微软雅黑"/>
                <a:cs typeface="微软雅黑"/>
              </a:rPr>
              <a:t>提出基于多路径用户路由的边缘网络资源动态调度策略</a:t>
            </a:r>
            <a:r>
              <a:rPr lang="zh-CN" altLang="en-US" dirty="0" smtClean="0">
                <a:latin typeface="微软雅黑"/>
                <a:ea typeface="微软雅黑"/>
                <a:cs typeface="微软雅黑"/>
              </a:rPr>
              <a:t>，设计</a:t>
            </a:r>
            <a:r>
              <a:rPr lang="zh-CN" altLang="en-US" sz="1200" kern="1200" dirty="0" smtClean="0">
                <a:solidFill>
                  <a:schemeClr val="tx1"/>
                </a:solidFill>
                <a:effectLst/>
                <a:latin typeface="+mn-lt"/>
                <a:ea typeface="+mn-ea"/>
                <a:cs typeface="+mn-cs"/>
              </a:rPr>
              <a:t>全局调控约束的增强学习用户路由策略</a:t>
            </a:r>
            <a:r>
              <a:rPr lang="zh-CN" altLang="en-US" sz="1200" kern="1200" dirty="0" smtClean="0">
                <a:solidFill>
                  <a:schemeClr val="tx1"/>
                </a:solidFill>
                <a:effectLst/>
                <a:latin typeface="+mn-lt"/>
                <a:ea typeface="+mn-ea"/>
                <a:cs typeface="+mn-cs"/>
              </a:rPr>
              <a:t>，和挖掘</a:t>
            </a:r>
            <a:r>
              <a:rPr lang="zh-CN" altLang="en-US" sz="1200" kern="1200" dirty="0" smtClean="0">
                <a:solidFill>
                  <a:schemeClr val="tx1"/>
                </a:solidFill>
                <a:effectLst/>
                <a:latin typeface="+mn-lt"/>
                <a:ea typeface="+mn-ea"/>
                <a:cs typeface="+mn-cs"/>
              </a:rPr>
              <a:t>网络</a:t>
            </a:r>
            <a:r>
              <a:rPr lang="zh-CN" altLang="en-US" sz="1200" kern="1200" dirty="0" smtClean="0">
                <a:solidFill>
                  <a:schemeClr val="tx1"/>
                </a:solidFill>
                <a:effectLst/>
                <a:latin typeface="+mn-lt"/>
                <a:ea typeface="+mn-ea"/>
                <a:cs typeface="+mn-cs"/>
              </a:rPr>
              <a:t>拓扑</a:t>
            </a:r>
            <a:r>
              <a:rPr lang="zh-CN" altLang="en-US" sz="1200" kern="1200" dirty="0" smtClean="0">
                <a:solidFill>
                  <a:schemeClr val="tx1"/>
                </a:solidFill>
                <a:effectLst/>
                <a:latin typeface="+mn-lt"/>
                <a:ea typeface="+mn-ea"/>
                <a:cs typeface="+mn-cs"/>
              </a:rPr>
              <a:t>上下文的动态流调度策略</a:t>
            </a:r>
            <a:r>
              <a:rPr lang="zh-CN" altLang="en-US" sz="1200" kern="1200" dirty="0" smtClean="0">
                <a:solidFill>
                  <a:schemeClr val="tx1"/>
                </a:solidFill>
                <a:effectLst/>
                <a:latin typeface="+mn-lt"/>
                <a:ea typeface="+mn-ea"/>
                <a:cs typeface="+mn-cs"/>
              </a:rPr>
              <a:t>，有效降低系统卡顿率、提升服务质量。</a:t>
            </a:r>
            <a:endParaRPr lang="zh-CN" altLang="en-US" dirty="0" smtClean="0"/>
          </a:p>
          <a:p>
            <a:endParaRPr lang="en-US" altLang="zh-CN" dirty="0" smtClean="0">
              <a:latin typeface="微软雅黑"/>
              <a:ea typeface="微软雅黑"/>
              <a:cs typeface="微软雅黑"/>
            </a:endParaRPr>
          </a:p>
          <a:p>
            <a:endParaRPr lang="en-US" altLang="zh-CN" dirty="0" smtClean="0">
              <a:latin typeface="微软雅黑"/>
              <a:ea typeface="微软雅黑"/>
              <a:cs typeface="微软雅黑"/>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50</a:t>
            </a:fld>
            <a:endParaRPr kumimoji="1" lang="zh-CN" altLang="en-US"/>
          </a:p>
        </p:txBody>
      </p:sp>
    </p:spTree>
    <p:extLst>
      <p:ext uri="{BB962C8B-B14F-4D97-AF65-F5344CB8AC3E}">
        <p14:creationId xmlns:p14="http://schemas.microsoft.com/office/powerpoint/2010/main" val="2779822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这是对应成果发表的一作论文列表</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51</a:t>
            </a:fld>
            <a:endParaRPr kumimoji="1" lang="zh-CN" altLang="en-US"/>
          </a:p>
        </p:txBody>
      </p:sp>
    </p:spTree>
    <p:extLst>
      <p:ext uri="{BB962C8B-B14F-4D97-AF65-F5344CB8AC3E}">
        <p14:creationId xmlns:p14="http://schemas.microsoft.com/office/powerpoint/2010/main" val="2370760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这是一些非一作论文和</a:t>
            </a:r>
            <a:r>
              <a:rPr kumimoji="1" lang="zh-CN" altLang="en-US" dirty="0" smtClean="0"/>
              <a:t>参与的科研</a:t>
            </a:r>
            <a:r>
              <a:rPr kumimoji="1" lang="zh-CN" altLang="en-US" dirty="0" smtClean="0"/>
              <a:t>项目</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52</a:t>
            </a:fld>
            <a:endParaRPr kumimoji="1" lang="zh-CN" altLang="en-US"/>
          </a:p>
        </p:txBody>
      </p:sp>
    </p:spTree>
    <p:extLst>
      <p:ext uri="{BB962C8B-B14F-4D97-AF65-F5344CB8AC3E}">
        <p14:creationId xmlns:p14="http://schemas.microsoft.com/office/powerpoint/2010/main" val="2370760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谢谢大家</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53</a:t>
            </a:fld>
            <a:endParaRPr kumimoji="1" lang="zh-CN" altLang="en-US"/>
          </a:p>
        </p:txBody>
      </p:sp>
    </p:spTree>
    <p:extLst>
      <p:ext uri="{BB962C8B-B14F-4D97-AF65-F5344CB8AC3E}">
        <p14:creationId xmlns:p14="http://schemas.microsoft.com/office/powerpoint/2010/main" val="24537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目前在网络边缘进行视频内容分发的两种主要资源分别为</a:t>
            </a:r>
            <a:r>
              <a:rPr lang="zh-CN" altLang="en-US" dirty="0" smtClean="0"/>
              <a:t>：基于</a:t>
            </a:r>
            <a:r>
              <a:rPr lang="en-US" altLang="zh-CN" dirty="0" smtClean="0"/>
              <a:t>ICN</a:t>
            </a:r>
            <a:r>
              <a:rPr lang="zh-CN" altLang="en-US" dirty="0" smtClean="0"/>
              <a:t>、</a:t>
            </a:r>
            <a:r>
              <a:rPr lang="en-US" altLang="zh-CN" dirty="0" smtClean="0"/>
              <a:t>5g</a:t>
            </a:r>
            <a:r>
              <a:rPr lang="zh-CN" altLang="en-US" dirty="0" smtClean="0"/>
              <a:t>基站</a:t>
            </a:r>
            <a:r>
              <a:rPr lang="zh-CN" altLang="en-US" dirty="0" smtClean="0"/>
              <a:t>等下一代互联网架构和基于边缘智能设备的边缘内容分发。前者基本思想利用网络中间路由器或者蜂窝基站进行内容存储</a:t>
            </a:r>
            <a:r>
              <a:rPr lang="zh-CN" altLang="en-US" dirty="0" smtClean="0"/>
              <a:t>和计算</a:t>
            </a:r>
            <a:r>
              <a:rPr lang="zh-CN" altLang="en-US" dirty="0" smtClean="0"/>
              <a:t>；</a:t>
            </a:r>
            <a:r>
              <a:rPr lang="zh-CN" altLang="en-US" dirty="0" smtClean="0"/>
              <a:t>后者，主要利用近几年新出现的带有大量存储空间和计算能力的智能设备，例如，优酷路由宝，迅雷水晶，和个人笔记本。</a:t>
            </a:r>
            <a:endParaRPr lang="en-US" altLang="zh-CN" dirty="0" smtClean="0"/>
          </a:p>
          <a:p>
            <a:r>
              <a:rPr lang="en-US" altLang="zh-CN" sz="1200" u="sng" kern="1200" dirty="0" smtClean="0">
                <a:solidFill>
                  <a:schemeClr val="tx1"/>
                </a:solidFill>
                <a:effectLst/>
                <a:latin typeface="+mn-lt"/>
                <a:ea typeface="+mn-ea"/>
                <a:cs typeface="+mn-cs"/>
              </a:rPr>
              <a:t>-------</a:t>
            </a:r>
          </a:p>
          <a:p>
            <a:r>
              <a:rPr lang="zh-CN" altLang="en-US" sz="1200" u="sng" kern="1200" dirty="0" smtClean="0">
                <a:solidFill>
                  <a:schemeClr val="tx1"/>
                </a:solidFill>
                <a:effectLst/>
                <a:latin typeface="+mn-lt"/>
                <a:ea typeface="+mn-ea"/>
                <a:cs typeface="+mn-cs"/>
              </a:rPr>
              <a:t>功能强大的处理器（例如</a:t>
            </a:r>
            <a:r>
              <a:rPr lang="en-US" altLang="zh-CN" sz="1200" u="sng"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 </a:t>
            </a:r>
            <a:r>
              <a:rPr lang="en-US" altLang="zh-CN" sz="1200" u="sng" kern="1200" dirty="0" smtClean="0">
                <a:solidFill>
                  <a:schemeClr val="tx1"/>
                </a:solidFill>
                <a:effectLst/>
                <a:latin typeface="+mn-lt"/>
                <a:ea typeface="+mn-ea"/>
                <a:cs typeface="+mn-cs"/>
              </a:rPr>
              <a:t>i7</a:t>
            </a:r>
            <a:r>
              <a:rPr lang="zh-CN" altLang="en-US" sz="1200" u="sng" kern="1200" dirty="0" smtClean="0">
                <a:solidFill>
                  <a:schemeClr val="tx1"/>
                </a:solidFill>
                <a:effectLst/>
                <a:latin typeface="+mn-lt"/>
                <a:ea typeface="+mn-ea"/>
                <a:cs typeface="+mn-cs"/>
              </a:rPr>
              <a:t>和</a:t>
            </a:r>
            <a:r>
              <a:rPr lang="en-US" altLang="zh-CN" sz="1200" u="sng" kern="1200" dirty="0" smtClean="0">
                <a:solidFill>
                  <a:schemeClr val="tx1"/>
                </a:solidFill>
                <a:effectLst/>
                <a:latin typeface="+mn-lt"/>
                <a:ea typeface="+mn-ea"/>
                <a:cs typeface="+mn-cs"/>
              </a:rPr>
              <a:t>DirectX</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12 </a:t>
            </a:r>
            <a:r>
              <a:rPr lang="en-US" altLang="zh-CN" sz="1200" u="sng" kern="1200" dirty="0" smtClean="0">
                <a:solidFill>
                  <a:schemeClr val="tx1"/>
                </a:solidFill>
                <a:effectLst/>
                <a:latin typeface="+mn-lt"/>
                <a:ea typeface="+mn-ea"/>
                <a:cs typeface="+mn-cs"/>
              </a:rPr>
              <a:t>GPU</a:t>
            </a:r>
            <a:r>
              <a:rPr lang="zh-CN" altLang="en-US" sz="1200" u="sng" kern="1200" dirty="0" smtClean="0">
                <a:solidFill>
                  <a:schemeClr val="tx1"/>
                </a:solidFill>
                <a:effectLst/>
                <a:latin typeface="+mn-lt"/>
                <a:ea typeface="+mn-ea"/>
                <a:cs typeface="+mn-cs"/>
              </a:rPr>
              <a:t>）和专用的视频处理器（例如</a:t>
            </a:r>
            <a:r>
              <a:rPr lang="en-US" altLang="zh-CN" sz="1200" u="sng"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Quick </a:t>
            </a:r>
            <a:r>
              <a:rPr lang="en-US" altLang="zh-CN" sz="1200" u="sng" kern="1200" dirty="0" smtClean="0">
                <a:solidFill>
                  <a:schemeClr val="tx1"/>
                </a:solidFill>
                <a:effectLst/>
                <a:latin typeface="+mn-lt"/>
                <a:ea typeface="+mn-ea"/>
                <a:cs typeface="+mn-cs"/>
              </a:rPr>
              <a:t>Sync</a:t>
            </a:r>
            <a:r>
              <a:rPr lang="zh-CN" altLang="en-US" sz="1200" u="sng" kern="1200" dirty="0" smtClean="0">
                <a:solidFill>
                  <a:schemeClr val="tx1"/>
                </a:solidFill>
                <a:effectLst/>
                <a:latin typeface="+mn-lt"/>
                <a:ea typeface="+mn-ea"/>
                <a:cs typeface="+mn-cs"/>
              </a:rPr>
              <a:t>）正在成为用户笔记本的主流配置</a:t>
            </a:r>
            <a:r>
              <a:rPr lang="zh-CN" altLang="en-US" dirty="0" smtClean="0"/>
              <a:t>等。</a:t>
            </a:r>
            <a:endParaRPr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6</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但是利用边缘资源进</a:t>
            </a:r>
            <a:r>
              <a:rPr kumimoji="1" lang="zh-CN" altLang="en-US" dirty="0" smtClean="0"/>
              <a:t>行内容分发，面临着一系列的挑战，从边缘存储资源、边缘计算资源，边缘网络资源三个角度出发，可以归纳为以下几个方面。</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从存储资源角度来看，一方面</a:t>
            </a:r>
            <a:r>
              <a:rPr kumimoji="1" lang="zh-CN" altLang="en-US" dirty="0" smtClean="0"/>
              <a:t>，</a:t>
            </a:r>
            <a:r>
              <a:rPr lang="zh-CN" altLang="en-US" sz="1200" kern="1200" dirty="0" smtClean="0">
                <a:solidFill>
                  <a:schemeClr val="tx1"/>
                </a:solidFill>
                <a:effectLst/>
                <a:latin typeface="+mn-lt"/>
                <a:ea typeface="+mn-ea"/>
                <a:cs typeface="+mn-cs"/>
              </a:rPr>
              <a:t>边缘</a:t>
            </a:r>
            <a:r>
              <a:rPr lang="zh-CN" altLang="en-US" sz="1200" kern="1200" dirty="0" smtClean="0">
                <a:solidFill>
                  <a:schemeClr val="tx1"/>
                </a:solidFill>
                <a:effectLst/>
                <a:latin typeface="+mn-lt"/>
                <a:ea typeface="+mn-ea"/>
                <a:cs typeface="+mn-cs"/>
              </a:rPr>
              <a:t>计算</a:t>
            </a:r>
            <a:r>
              <a:rPr lang="zh-CN" altLang="en-US" sz="1200" kern="1200" dirty="0" smtClean="0">
                <a:solidFill>
                  <a:schemeClr val="tx1"/>
                </a:solidFill>
                <a:effectLst/>
                <a:latin typeface="+mn-lt"/>
                <a:ea typeface="+mn-ea"/>
                <a:cs typeface="+mn-cs"/>
              </a:rPr>
              <a:t>设备</a:t>
            </a:r>
            <a:r>
              <a:rPr lang="zh-CN" altLang="en-US" sz="1200" kern="1200" dirty="0" smtClean="0">
                <a:solidFill>
                  <a:schemeClr val="tx1"/>
                </a:solidFill>
                <a:effectLst/>
                <a:latin typeface="+mn-lt"/>
                <a:ea typeface="+mn-ea"/>
                <a:cs typeface="+mn-cs"/>
              </a:rPr>
              <a:t>通常上行带宽有限，</a:t>
            </a:r>
            <a:r>
              <a:rPr lang="zh-CN" altLang="en-US" sz="1200" kern="1200" dirty="0" smtClean="0">
                <a:solidFill>
                  <a:schemeClr val="tx1"/>
                </a:solidFill>
                <a:effectLst/>
                <a:latin typeface="+mn-lt"/>
                <a:ea typeface="+mn-ea"/>
                <a:cs typeface="+mn-cs"/>
              </a:rPr>
              <a:t>并且受商业推广影响被</a:t>
            </a:r>
            <a:r>
              <a:rPr lang="zh-CN" altLang="en-US" sz="1200" kern="1200" dirty="0" smtClean="0">
                <a:solidFill>
                  <a:schemeClr val="tx1"/>
                </a:solidFill>
                <a:effectLst/>
                <a:latin typeface="+mn-lt"/>
                <a:ea typeface="+mn-ea"/>
                <a:cs typeface="+mn-cs"/>
              </a:rPr>
              <a:t>无规划、不均匀</a:t>
            </a:r>
            <a:r>
              <a:rPr lang="zh-CN" altLang="en-US" sz="1200" kern="1200" dirty="0" smtClean="0">
                <a:solidFill>
                  <a:schemeClr val="tx1"/>
                </a:solidFill>
                <a:effectLst/>
                <a:latin typeface="+mn-lt"/>
                <a:ea typeface="+mn-ea"/>
                <a:cs typeface="+mn-cs"/>
              </a:rPr>
              <a:t>部署</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而移动网络中用户位置的</a:t>
            </a:r>
            <a:r>
              <a:rPr lang="zh-CN" altLang="en-US" sz="1200" kern="1200" dirty="0" smtClean="0">
                <a:solidFill>
                  <a:schemeClr val="tx1"/>
                </a:solidFill>
                <a:effectLst/>
                <a:latin typeface="+mn-lt"/>
                <a:ea typeface="+mn-ea"/>
                <a:cs typeface="+mn-cs"/>
              </a:rPr>
              <a:t>动态</a:t>
            </a:r>
            <a:r>
              <a:rPr lang="zh-CN" altLang="en-US" sz="1200" kern="1200" dirty="0" smtClean="0">
                <a:solidFill>
                  <a:schemeClr val="tx1"/>
                </a:solidFill>
                <a:effectLst/>
                <a:latin typeface="+mn-lt"/>
                <a:ea typeface="+mn-ea"/>
                <a:cs typeface="+mn-cs"/>
              </a:rPr>
              <a:t>变化，</a:t>
            </a:r>
            <a:r>
              <a:rPr lang="zh-CN" altLang="en-US" sz="1200" kern="1200" dirty="0" smtClean="0">
                <a:solidFill>
                  <a:schemeClr val="tx1"/>
                </a:solidFill>
                <a:effectLst/>
                <a:latin typeface="+mn-lt"/>
                <a:ea typeface="+mn-ea"/>
                <a:cs typeface="+mn-cs"/>
              </a:rPr>
              <a:t>使</a:t>
            </a:r>
            <a:r>
              <a:rPr lang="zh-CN" altLang="en-US" sz="1200" kern="1200" dirty="0" smtClean="0">
                <a:solidFill>
                  <a:schemeClr val="tx1"/>
                </a:solidFill>
                <a:effectLst/>
                <a:latin typeface="+mn-lt"/>
                <a:ea typeface="+mn-ea"/>
                <a:cs typeface="+mn-cs"/>
              </a:rPr>
              <a:t>到达边缘设备的</a:t>
            </a:r>
            <a:r>
              <a:rPr lang="zh-CN" altLang="en-US" sz="1200" kern="1200" dirty="0" smtClean="0">
                <a:solidFill>
                  <a:schemeClr val="tx1"/>
                </a:solidFill>
                <a:effectLst/>
                <a:latin typeface="+mn-lt"/>
                <a:ea typeface="+mn-ea"/>
                <a:cs typeface="+mn-cs"/>
              </a:rPr>
              <a:t>内容</a:t>
            </a:r>
            <a:r>
              <a:rPr lang="zh-CN" altLang="en-US" sz="1200" kern="1200" dirty="0" smtClean="0">
                <a:solidFill>
                  <a:schemeClr val="tx1"/>
                </a:solidFill>
                <a:effectLst/>
                <a:latin typeface="+mn-lt"/>
                <a:ea typeface="+mn-ea"/>
                <a:cs typeface="+mn-cs"/>
              </a:rPr>
              <a:t>请求密度</a:t>
            </a:r>
            <a:r>
              <a:rPr lang="zh-CN" altLang="en-US" sz="1200" kern="1200" dirty="0" smtClean="0">
                <a:solidFill>
                  <a:schemeClr val="tx1"/>
                </a:solidFill>
                <a:effectLst/>
                <a:latin typeface="+mn-lt"/>
                <a:ea typeface="+mn-ea"/>
                <a:cs typeface="+mn-cs"/>
              </a:rPr>
              <a:t>随之改变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因此这些服务能力有限的边缘存储设备很容易过载；另一方面，</a:t>
            </a:r>
            <a:r>
              <a:rPr lang="zh-CN" altLang="en-US" sz="1200" kern="1200" dirty="0" smtClean="0">
                <a:solidFill>
                  <a:schemeClr val="tx1"/>
                </a:solidFill>
                <a:effectLst/>
                <a:latin typeface="+mn-lt"/>
                <a:ea typeface="+mn-ea"/>
                <a:cs typeface="+mn-cs"/>
              </a:rPr>
              <a:t>不同边缘</a:t>
            </a:r>
            <a:r>
              <a:rPr lang="zh-CN" altLang="en-US" sz="1200" kern="1200" dirty="0" smtClean="0">
                <a:solidFill>
                  <a:schemeClr val="tx1"/>
                </a:solidFill>
                <a:effectLst/>
                <a:latin typeface="+mn-lt"/>
                <a:ea typeface="+mn-ea"/>
                <a:cs typeface="+mn-cs"/>
              </a:rPr>
              <a:t>地区</a:t>
            </a:r>
            <a:r>
              <a:rPr lang="zh-CN" altLang="en-US" sz="1200" kern="1200" dirty="0" smtClean="0">
                <a:solidFill>
                  <a:schemeClr val="tx1"/>
                </a:solidFill>
                <a:effectLst/>
                <a:latin typeface="+mn-lt"/>
                <a:ea typeface="+mn-ea"/>
                <a:cs typeface="+mn-cs"/>
              </a:rPr>
              <a:t>被用户请</a:t>
            </a:r>
            <a:r>
              <a:rPr lang="zh-CN" altLang="en-US" sz="1200" kern="1200" dirty="0" smtClean="0">
                <a:solidFill>
                  <a:schemeClr val="tx1"/>
                </a:solidFill>
                <a:effectLst/>
                <a:latin typeface="+mn-lt"/>
                <a:ea typeface="+mn-ea"/>
                <a:cs typeface="+mn-cs"/>
              </a:rPr>
              <a:t>求的内容会非常</a:t>
            </a:r>
            <a:r>
              <a:rPr lang="zh-CN" altLang="en-US" sz="1200" kern="1200" dirty="0" smtClean="0">
                <a:solidFill>
                  <a:schemeClr val="tx1"/>
                </a:solidFill>
                <a:effectLst/>
                <a:latin typeface="+mn-lt"/>
                <a:ea typeface="+mn-ea"/>
                <a:cs typeface="+mn-cs"/>
              </a:rPr>
              <a:t>不同</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a:t>
            </a:r>
            <a:r>
              <a:rPr lang="zh-CN" altLang="en-US" sz="1200" kern="1200" dirty="0" smtClean="0">
                <a:solidFill>
                  <a:schemeClr val="tx1"/>
                </a:solidFill>
                <a:effectLst/>
                <a:latin typeface="+mn-lt"/>
                <a:ea typeface="+mn-ea"/>
                <a:cs typeface="+mn-cs"/>
              </a:rPr>
              <a:t>此在资源和用户需求不匹配的情况下，如何考虑区域内容偏好来充分利用边缘存储资源，去高效的服务用户成为了一个难题。 </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从计算资源的角度来看，在移动直播中，一方面</a:t>
            </a:r>
            <a:r>
              <a:rPr lang="zh-CN" altLang="en-US" sz="1200"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地理位置广泛分布的普通用户做为</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通过不同设备，在不同网络条件下进行直播，会产生不同质量的内容源，因此需要大量的转码计算资源进行视频格式标准化，所以系统除了要考虑传统视频服务中观众端的内容访问，还要考虑大规模异构主播的计算资源调度。另外，这类服务有很强的交互特性，观众可以通过文字，</a:t>
            </a:r>
            <a:r>
              <a:rPr lang="zh-CN" altLang="en-US" sz="1200" u="sng" kern="1200" dirty="0" smtClean="0">
                <a:solidFill>
                  <a:schemeClr val="tx1"/>
                </a:solidFill>
                <a:effectLst/>
                <a:latin typeface="+mn-lt"/>
                <a:ea typeface="+mn-ea"/>
                <a:cs typeface="+mn-cs"/>
              </a:rPr>
              <a:t>点赞等方式给</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反馈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为了避免内容延迟造成双方沟通不畅的问题</a:t>
            </a:r>
            <a:r>
              <a:rPr lang="zh-CN" altLang="en-US" sz="1200" u="sng" kern="1200" dirty="0" smtClean="0">
                <a:solidFill>
                  <a:schemeClr val="tx1"/>
                </a:solidFill>
                <a:effectLst/>
                <a:latin typeface="+mn-lt"/>
                <a:ea typeface="+mn-ea"/>
                <a:cs typeface="+mn-cs"/>
              </a:rPr>
              <a:t>，给主播进行计算资源调度的同时必须考虑为他收流转码的资源位置，从而减少网络传输延迟</a:t>
            </a:r>
            <a:r>
              <a:rPr lang="zh-CN" altLang="en-US" sz="1200" u="none" kern="1200" dirty="0" smtClean="0">
                <a:solidFill>
                  <a:schemeClr val="tx1"/>
                </a:solidFill>
                <a:effectLst/>
                <a:latin typeface="+mn-lt"/>
                <a:ea typeface="+mn-ea"/>
                <a:cs typeface="+mn-cs"/>
              </a:rPr>
              <a:t>。因此如何刻画主播特征，进行个性化计算资源分配，成为了一个复杂的问题</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u="none" kern="1200" dirty="0" smtClean="0">
                <a:solidFill>
                  <a:schemeClr val="tx1"/>
                </a:solidFill>
                <a:effectLst/>
                <a:latin typeface="+mn-lt"/>
                <a:ea typeface="+mn-ea"/>
                <a:cs typeface="+mn-cs"/>
              </a:rPr>
              <a:t>-</a:t>
            </a:r>
            <a:r>
              <a:rPr lang="en-US" altLang="zh-CN" sz="1200" u="none"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（例如，商业区的时尚展览类视频可能比较流行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住宅区电视连续剧内容更受欢迎。）</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endParaRPr lang="zh-CN" altLang="en-US"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7</a:t>
            </a:fld>
            <a:endParaRPr kumimoji="1" lang="zh-CN" altLang="en-US"/>
          </a:p>
        </p:txBody>
      </p:sp>
    </p:spTree>
    <p:extLst>
      <p:ext uri="{BB962C8B-B14F-4D97-AF65-F5344CB8AC3E}">
        <p14:creationId xmlns:p14="http://schemas.microsoft.com/office/powerpoint/2010/main" val="9197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从网络资源的</a:t>
            </a:r>
            <a:r>
              <a:rPr lang="zh-CN" altLang="en-US" sz="1200" kern="1200" dirty="0" smtClean="0">
                <a:solidFill>
                  <a:schemeClr val="tx1"/>
                </a:solidFill>
                <a:effectLst/>
                <a:latin typeface="+mn-lt"/>
                <a:ea typeface="+mn-ea"/>
                <a:cs typeface="+mn-cs"/>
              </a:rPr>
              <a:t>角度来看</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由于不同</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在各个地区提供的分发质量不同，</a:t>
            </a:r>
            <a:r>
              <a:rPr lang="zh-CN" altLang="en-US" sz="1200" kern="1200" dirty="0" smtClean="0">
                <a:solidFill>
                  <a:schemeClr val="tx1"/>
                </a:solidFill>
                <a:effectLst/>
                <a:latin typeface="+mn-lt"/>
                <a:ea typeface="+mn-ea"/>
                <a:cs typeface="+mn-cs"/>
              </a:rPr>
              <a:t>内容提供商</a:t>
            </a:r>
            <a:r>
              <a:rPr lang="zh-CN" altLang="en-US" sz="1200" kern="1200" dirty="0" smtClean="0">
                <a:solidFill>
                  <a:schemeClr val="tx1"/>
                </a:solidFill>
                <a:effectLst/>
                <a:latin typeface="+mn-lt"/>
                <a:ea typeface="+mn-ea"/>
                <a:cs typeface="+mn-cs"/>
              </a:rPr>
              <a:t>会</a:t>
            </a:r>
            <a:r>
              <a:rPr lang="zh-CN" altLang="en-US" sz="1200" kern="1200" dirty="0" smtClean="0">
                <a:solidFill>
                  <a:schemeClr val="tx1"/>
                </a:solidFill>
                <a:effectLst/>
                <a:latin typeface="+mn-lt"/>
                <a:ea typeface="+mn-ea"/>
                <a:cs typeface="+mn-cs"/>
              </a:rPr>
              <a:t>与多家</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合作提供内容多宿主服务</a:t>
            </a:r>
            <a:r>
              <a:rPr lang="zh-CN" altLang="en-US" sz="1200" kern="1200" dirty="0" smtClean="0">
                <a:solidFill>
                  <a:schemeClr val="tx1"/>
                </a:solidFill>
                <a:effectLst/>
                <a:latin typeface="+mn-lt"/>
                <a:ea typeface="+mn-ea"/>
                <a:cs typeface="+mn-cs"/>
              </a:rPr>
              <a:t>，同时边缘分发服务器</a:t>
            </a:r>
            <a:r>
              <a:rPr lang="zh-CN" altLang="en-US" sz="1200" kern="1200" dirty="0" smtClean="0">
                <a:solidFill>
                  <a:schemeClr val="tx1"/>
                </a:solidFill>
                <a:effectLst/>
                <a:latin typeface="+mn-lt"/>
                <a:ea typeface="+mn-ea"/>
                <a:cs typeface="+mn-cs"/>
              </a:rPr>
              <a:t>将接入</a:t>
            </a:r>
            <a:r>
              <a:rPr lang="zh-CN" altLang="en-US" sz="1200" kern="1200" dirty="0" smtClean="0">
                <a:solidFill>
                  <a:schemeClr val="tx1"/>
                </a:solidFill>
                <a:effectLst/>
                <a:latin typeface="+mn-lt"/>
                <a:ea typeface="+mn-ea"/>
                <a:cs typeface="+mn-cs"/>
              </a:rPr>
              <a:t>多家</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提供网络多宿主服务，这些部署为观众</a:t>
            </a:r>
            <a:r>
              <a:rPr lang="zh-CN" altLang="en-US" sz="1200" kern="1200" dirty="0" smtClean="0">
                <a:solidFill>
                  <a:schemeClr val="tx1"/>
                </a:solidFill>
                <a:effectLst/>
                <a:latin typeface="+mn-lt"/>
                <a:ea typeface="+mn-ea"/>
                <a:cs typeface="+mn-cs"/>
              </a:rPr>
              <a:t>路由</a:t>
            </a:r>
            <a:r>
              <a:rPr lang="zh-CN" altLang="en-US" sz="1200" kern="1200" dirty="0" smtClean="0">
                <a:solidFill>
                  <a:schemeClr val="tx1"/>
                </a:solidFill>
                <a:effectLst/>
                <a:latin typeface="+mn-lt"/>
                <a:ea typeface="+mn-ea"/>
                <a:cs typeface="+mn-cs"/>
              </a:rPr>
              <a:t>调度带来了</a:t>
            </a:r>
            <a:r>
              <a:rPr lang="zh-CN" altLang="en-US" sz="1200" kern="1200" dirty="0" smtClean="0">
                <a:solidFill>
                  <a:schemeClr val="tx1"/>
                </a:solidFill>
                <a:effectLst/>
                <a:latin typeface="+mn-lt"/>
                <a:ea typeface="+mn-ea"/>
                <a:cs typeface="+mn-cs"/>
              </a:rPr>
              <a:t>多条可选</a:t>
            </a:r>
            <a:r>
              <a:rPr lang="zh-CN" altLang="en-US" sz="1200" kern="1200" dirty="0" smtClean="0">
                <a:solidFill>
                  <a:schemeClr val="tx1"/>
                </a:solidFill>
                <a:effectLst/>
                <a:latin typeface="+mn-lt"/>
                <a:ea typeface="+mn-ea"/>
                <a:cs typeface="+mn-cs"/>
              </a:rPr>
              <a:t>的边缘网络</a:t>
            </a:r>
            <a:r>
              <a:rPr lang="zh-CN" altLang="en-US" sz="1200" kern="1200" dirty="0" smtClean="0">
                <a:solidFill>
                  <a:schemeClr val="tx1"/>
                </a:solidFill>
                <a:effectLst/>
                <a:latin typeface="+mn-lt"/>
                <a:ea typeface="+mn-ea"/>
                <a:cs typeface="+mn-cs"/>
              </a:rPr>
              <a:t>路径</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方便提升观看体验；然而</a:t>
            </a:r>
            <a:r>
              <a:rPr lang="zh-CN" altLang="en-US" sz="1200" dirty="0" smtClean="0"/>
              <a:t>在移动直播服务中，</a:t>
            </a:r>
            <a:r>
              <a:rPr lang="zh-CN" altLang="en-US" sz="1200" dirty="0" smtClean="0"/>
              <a:t>视频观看体验除了受观众端</a:t>
            </a:r>
            <a:r>
              <a:rPr lang="zh-CN" altLang="en-US" sz="1200" dirty="0" smtClean="0"/>
              <a:t>分发路径性能的</a:t>
            </a:r>
            <a:r>
              <a:rPr lang="zh-CN" altLang="en-US" sz="1200" dirty="0" smtClean="0"/>
              <a:t>影响外</a:t>
            </a:r>
            <a:r>
              <a:rPr lang="zh-CN" altLang="en-US" sz="1200" dirty="0" smtClean="0"/>
              <a:t>，</a:t>
            </a:r>
            <a:r>
              <a:rPr lang="zh-CN" altLang="en-US" sz="1200" dirty="0" smtClean="0"/>
              <a:t>还受</a:t>
            </a:r>
            <a:r>
              <a:rPr lang="zh-CN" altLang="en-US" sz="1200" dirty="0" smtClean="0"/>
              <a:t>内容生产者</a:t>
            </a:r>
            <a:r>
              <a:rPr lang="zh-CN" altLang="en-US" sz="1200" dirty="0" smtClean="0"/>
              <a:t>网络</a:t>
            </a:r>
            <a:r>
              <a:rPr lang="zh-CN" altLang="en-US" sz="1200" dirty="0" smtClean="0"/>
              <a:t>的</a:t>
            </a:r>
            <a:r>
              <a:rPr lang="zh-CN" altLang="en-US" sz="1200" dirty="0" smtClean="0"/>
              <a:t>影响，</a:t>
            </a:r>
            <a:r>
              <a:rPr lang="zh-CN" altLang="en-US" sz="1200" dirty="0" smtClean="0"/>
              <a:t>因此如何</a:t>
            </a:r>
            <a:r>
              <a:rPr lang="zh-CN" altLang="en-US" sz="1200" kern="1200" dirty="0" smtClean="0">
                <a:solidFill>
                  <a:schemeClr val="tx1"/>
                </a:solidFill>
                <a:effectLst/>
                <a:latin typeface="+mn-lt"/>
                <a:ea typeface="+mn-ea"/>
                <a:cs typeface="+mn-cs"/>
              </a:rPr>
              <a:t>选择合适的系统服务质量指标反应用户</a:t>
            </a:r>
            <a:r>
              <a:rPr lang="zh-CN" altLang="en-US" sz="1200" kern="1200" dirty="0" smtClean="0">
                <a:solidFill>
                  <a:schemeClr val="tx1"/>
                </a:solidFill>
                <a:effectLst/>
                <a:latin typeface="+mn-lt"/>
                <a:ea typeface="+mn-ea"/>
                <a:cs typeface="+mn-cs"/>
              </a:rPr>
              <a:t>体验</a:t>
            </a:r>
            <a:r>
              <a:rPr lang="zh-CN" altLang="en-US" sz="1200" kern="1200" dirty="0" smtClean="0">
                <a:solidFill>
                  <a:schemeClr val="tx1"/>
                </a:solidFill>
                <a:effectLst/>
                <a:latin typeface="+mn-lt"/>
                <a:ea typeface="+mn-ea"/>
                <a:cs typeface="+mn-cs"/>
              </a:rPr>
              <a:t>偏好</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指导多路径用户路由调度</a:t>
            </a:r>
            <a:r>
              <a:rPr lang="zh-CN" altLang="en-US" sz="1200" kern="1200" dirty="0" smtClean="0">
                <a:solidFill>
                  <a:schemeClr val="tx1"/>
                </a:solidFill>
                <a:effectLst/>
                <a:latin typeface="+mn-lt"/>
                <a:ea typeface="+mn-ea"/>
                <a:cs typeface="+mn-cs"/>
              </a:rPr>
              <a:t>是一个重要问题，</a:t>
            </a:r>
            <a:r>
              <a:rPr lang="zh-CN" altLang="en-US" sz="1200" dirty="0" smtClean="0"/>
              <a:t>另外，</a:t>
            </a:r>
            <a:r>
              <a:rPr lang="zh-CN" altLang="en-US" sz="1200" dirty="0" smtClean="0"/>
              <a:t>基于合理的质量指标进行用户路由时</a:t>
            </a:r>
            <a:r>
              <a:rPr lang="zh-CN" altLang="en-US" sz="1200" dirty="0" smtClean="0"/>
              <a:t>，</a:t>
            </a:r>
            <a:r>
              <a:rPr lang="zh-CN" altLang="en-US" sz="1200" dirty="0" smtClean="0"/>
              <a:t>必须避免因为调度产生的网络路径质量变差的情况，同时考虑各路径</a:t>
            </a:r>
            <a:r>
              <a:rPr lang="zh-CN" altLang="en-US" sz="1200" dirty="0" smtClean="0"/>
              <a:t>流量分配</a:t>
            </a:r>
            <a:r>
              <a:rPr lang="zh-CN" altLang="en-US" sz="1200" dirty="0" smtClean="0"/>
              <a:t>比例有预设值这一</a:t>
            </a:r>
            <a:r>
              <a:rPr lang="zh-CN" altLang="en-US" sz="1200" dirty="0" smtClean="0"/>
              <a:t>商业</a:t>
            </a:r>
            <a:r>
              <a:rPr lang="zh-CN" altLang="en-US" sz="1200" dirty="0" smtClean="0"/>
              <a:t>环境</a:t>
            </a:r>
            <a:r>
              <a:rPr lang="zh-CN" altLang="en-US" sz="1200" dirty="0" smtClean="0"/>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这些问题，使得合理高效利用边缘资源，实现用户体验和系统开销联合优化，充满了挑战</a:t>
            </a:r>
            <a:r>
              <a:rPr kumimoji="1" lang="zh-CN" altLang="en-US" dirty="0" smtClean="0"/>
              <a:t>。</a:t>
            </a:r>
            <a:endParaRPr kumimoji="1" lang="en-US" altLang="zh-CN" dirty="0" smtClean="0"/>
          </a:p>
          <a:p>
            <a:r>
              <a:rPr kumimoji="1" lang="zh-CN" altLang="en-US" dirty="0" smtClean="0"/>
              <a:t>针对，这些挑战，我们提出如下研究框架：</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8</a:t>
            </a:fld>
            <a:endParaRPr kumimoji="1" lang="zh-CN" altLang="en-US"/>
          </a:p>
        </p:txBody>
      </p:sp>
    </p:spTree>
    <p:extLst>
      <p:ext uri="{BB962C8B-B14F-4D97-AF65-F5344CB8AC3E}">
        <p14:creationId xmlns:p14="http://schemas.microsoft.com/office/powerpoint/2010/main" val="9197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通过对</a:t>
            </a:r>
            <a:r>
              <a:rPr lang="zh-CN" altLang="en-US" sz="1200" kern="1200" dirty="0" smtClean="0">
                <a:solidFill>
                  <a:schemeClr val="tx1"/>
                </a:solidFill>
                <a:effectLst/>
                <a:latin typeface="+mn-lt"/>
                <a:ea typeface="+mn-ea"/>
                <a:cs typeface="+mn-cs"/>
              </a:rPr>
              <a:t>现有在线视频服务中的用户内容请求</a:t>
            </a:r>
            <a:r>
              <a:rPr lang="zh-CN" altLang="en-US" sz="1200" kern="1200" dirty="0" smtClean="0">
                <a:solidFill>
                  <a:schemeClr val="tx1"/>
                </a:solidFill>
                <a:effectLst/>
                <a:latin typeface="+mn-lt"/>
                <a:ea typeface="+mn-ea"/>
                <a:cs typeface="+mn-cs"/>
              </a:rPr>
              <a:t>和内容传播</a:t>
            </a:r>
            <a:r>
              <a:rPr lang="zh-CN" altLang="en-US" sz="1200" kern="1200" dirty="0" smtClean="0">
                <a:solidFill>
                  <a:schemeClr val="tx1"/>
                </a:solidFill>
                <a:effectLst/>
                <a:latin typeface="+mn-lt"/>
                <a:ea typeface="+mn-ea"/>
                <a:cs typeface="+mn-cs"/>
              </a:rPr>
              <a:t>特征</a:t>
            </a:r>
            <a:r>
              <a:rPr lang="zh-CN" altLang="en-US" sz="1200" kern="1200" dirty="0" smtClean="0">
                <a:solidFill>
                  <a:schemeClr val="tx1"/>
                </a:solidFill>
                <a:effectLst/>
                <a:latin typeface="+mn-lt"/>
                <a:ea typeface="+mn-ea"/>
                <a:cs typeface="+mn-cs"/>
              </a:rPr>
              <a:t>进</a:t>
            </a:r>
            <a:r>
              <a:rPr lang="zh-CN" altLang="en-US" sz="1200" kern="1200" dirty="0" smtClean="0">
                <a:solidFill>
                  <a:schemeClr val="tx1"/>
                </a:solidFill>
                <a:effectLst/>
                <a:latin typeface="+mn-lt"/>
                <a:ea typeface="+mn-ea"/>
                <a:cs typeface="+mn-cs"/>
              </a:rPr>
              <a:t>行</a:t>
            </a:r>
            <a:r>
              <a:rPr lang="zh-CN" altLang="zh-CN" sz="1200" kern="1200" dirty="0" smtClean="0">
                <a:solidFill>
                  <a:schemeClr val="tx1"/>
                </a:solidFill>
                <a:effectLst/>
                <a:latin typeface="+mn-lt"/>
                <a:ea typeface="+mn-ea"/>
                <a:cs typeface="+mn-cs"/>
              </a:rPr>
              <a:t>大规模测量和建模，</a:t>
            </a:r>
            <a:r>
              <a:rPr kumimoji="1" lang="zh-CN" altLang="en-US" dirty="0" smtClean="0"/>
              <a:t>针对视频点播服务，</a:t>
            </a:r>
            <a:r>
              <a:rPr lang="zh-CN" altLang="en-US" sz="1200" dirty="0" smtClean="0"/>
              <a:t>我们为边缘内容热点和用户分布不匹配的问题考虑存储资源协同的负载均衡调度。</a:t>
            </a:r>
            <a:r>
              <a:rPr lang="zh-CN" altLang="zh-CN" sz="1200" dirty="0" smtClean="0"/>
              <a:t> </a:t>
            </a:r>
            <a:r>
              <a:rPr lang="zh-CN" altLang="en-US" sz="1200" dirty="0" smtClean="0"/>
              <a:t>针对移动直播中大规模异构</a:t>
            </a:r>
            <a:r>
              <a:rPr lang="zh-CN" altLang="en-US" sz="1200" dirty="0" smtClean="0"/>
              <a:t>的</a:t>
            </a:r>
            <a:r>
              <a:rPr lang="zh-CN" altLang="en-US" sz="1200" dirty="0" smtClean="0"/>
              <a:t>内容生产者</a:t>
            </a:r>
            <a:r>
              <a:rPr lang="zh-CN" altLang="en-US" sz="1200" dirty="0" smtClean="0"/>
              <a:t>，我们设计了</a:t>
            </a:r>
            <a:r>
              <a:rPr lang="zh-CN" altLang="en-US" sz="1200" dirty="0" smtClean="0">
                <a:latin typeface="微软雅黑"/>
                <a:ea typeface="微软雅黑"/>
                <a:cs typeface="微软雅黑"/>
              </a:rPr>
              <a:t>基于内容</a:t>
            </a:r>
            <a:r>
              <a:rPr lang="zh-CN" altLang="en-US" sz="1200" dirty="0" smtClean="0">
                <a:latin typeface="微软雅黑"/>
                <a:ea typeface="微软雅黑"/>
                <a:cs typeface="微软雅黑"/>
              </a:rPr>
              <a:t>地域</a:t>
            </a:r>
            <a:r>
              <a:rPr lang="zh-CN" altLang="en-US" sz="1200" dirty="0" smtClean="0">
                <a:latin typeface="微软雅黑"/>
                <a:ea typeface="微软雅黑"/>
                <a:cs typeface="微软雅黑"/>
              </a:rPr>
              <a:t>流行</a:t>
            </a:r>
            <a:r>
              <a:rPr lang="zh-CN" altLang="en-US" sz="1200" dirty="0" smtClean="0">
                <a:latin typeface="微软雅黑"/>
                <a:ea typeface="微软雅黑"/>
                <a:cs typeface="微软雅黑"/>
              </a:rPr>
              <a:t>性预测</a:t>
            </a:r>
            <a:r>
              <a:rPr lang="zh-CN" altLang="en-US" sz="1200" dirty="0" smtClean="0">
                <a:latin typeface="微软雅黑"/>
                <a:ea typeface="微软雅黑"/>
                <a:cs typeface="微软雅黑"/>
              </a:rPr>
              <a:t>的边缘计算资源分配</a:t>
            </a:r>
            <a:r>
              <a:rPr lang="zh-CN" altLang="en-US" sz="1200" dirty="0" smtClean="0">
                <a:latin typeface="微软雅黑"/>
                <a:ea typeface="微软雅黑"/>
                <a:cs typeface="微软雅黑"/>
              </a:rPr>
              <a:t>策略；针</a:t>
            </a:r>
            <a:r>
              <a:rPr lang="zh-CN" altLang="en-US" sz="1200" dirty="0" smtClean="0"/>
              <a:t>对移动直播中大规模异构的观众，</a:t>
            </a:r>
            <a:r>
              <a:rPr lang="zh-CN" altLang="en-US" sz="1200" dirty="0" smtClean="0"/>
              <a:t>我们考虑</a:t>
            </a:r>
            <a:r>
              <a:rPr lang="zh-CN" altLang="en-US" sz="1200" dirty="0" smtClean="0"/>
              <a:t>了</a:t>
            </a:r>
            <a:r>
              <a:rPr lang="zh-CN" altLang="en-US" sz="1200" dirty="0" smtClean="0">
                <a:latin typeface="微软雅黑"/>
                <a:ea typeface="微软雅黑"/>
                <a:cs typeface="微软雅黑"/>
              </a:rPr>
              <a:t>内容多宿主</a:t>
            </a:r>
            <a:r>
              <a:rPr lang="zh-CN" altLang="en-US" sz="1200" dirty="0" smtClean="0">
                <a:latin typeface="微软雅黑"/>
                <a:ea typeface="微软雅黑"/>
                <a:cs typeface="微软雅黑"/>
              </a:rPr>
              <a:t>中，</a:t>
            </a:r>
            <a:r>
              <a:rPr lang="en-US" altLang="zh-CN" sz="1200" dirty="0" smtClean="0">
                <a:latin typeface="微软雅黑"/>
                <a:ea typeface="微软雅黑"/>
                <a:cs typeface="微软雅黑"/>
              </a:rPr>
              <a:t>Multi-</a:t>
            </a:r>
            <a:r>
              <a:rPr lang="en-US" altLang="zh-CN" sz="1200" dirty="0" smtClean="0">
                <a:latin typeface="微软雅黑"/>
                <a:ea typeface="微软雅黑"/>
                <a:cs typeface="微软雅黑"/>
              </a:rPr>
              <a:t>CDN</a:t>
            </a:r>
            <a:r>
              <a:rPr lang="zh-CN" altLang="en-US" sz="1200" dirty="0" smtClean="0">
                <a:latin typeface="微软雅黑"/>
                <a:ea typeface="微软雅黑"/>
                <a:cs typeface="微软雅黑"/>
              </a:rPr>
              <a:t>用户</a:t>
            </a:r>
            <a:r>
              <a:rPr lang="zh-CN" altLang="en-US" sz="1200" dirty="0" smtClean="0">
                <a:latin typeface="微软雅黑"/>
                <a:ea typeface="微软雅黑"/>
                <a:cs typeface="微软雅黑"/>
              </a:rPr>
              <a:t>动态</a:t>
            </a:r>
            <a:r>
              <a:rPr lang="zh-CN" altLang="en-US" sz="1200" dirty="0" smtClean="0">
                <a:latin typeface="微软雅黑"/>
                <a:ea typeface="微软雅黑"/>
                <a:cs typeface="微软雅黑"/>
              </a:rPr>
              <a:t>路由</a:t>
            </a:r>
            <a:r>
              <a:rPr lang="zh-CN" altLang="en-US" sz="1200" dirty="0" smtClean="0">
                <a:latin typeface="微软雅黑"/>
                <a:ea typeface="微软雅黑"/>
                <a:cs typeface="微软雅黑"/>
              </a:rPr>
              <a:t>调度</a:t>
            </a:r>
            <a:r>
              <a:rPr lang="zh-CN" altLang="en-US" sz="1200" dirty="0" smtClean="0">
                <a:latin typeface="微软雅黑"/>
                <a:ea typeface="微软雅黑"/>
                <a:cs typeface="微软雅黑"/>
              </a:rPr>
              <a:t>，和</a:t>
            </a:r>
            <a:r>
              <a:rPr lang="zh-CN" altLang="en-US" sz="1200" dirty="0" smtClean="0">
                <a:latin typeface="微软雅黑"/>
                <a:ea typeface="微软雅黑"/>
                <a:cs typeface="微软雅黑"/>
              </a:rPr>
              <a:t>网络多宿主中，出口路径的动态分配</a:t>
            </a:r>
            <a:r>
              <a:rPr lang="zh-CN" altLang="en-US" sz="1200" dirty="0" smtClean="0">
                <a:latin typeface="微软雅黑"/>
                <a:ea typeface="微软雅黑"/>
                <a:cs typeface="微软雅黑"/>
              </a:rPr>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下面，我将对每一个工作进行详细介绍。</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9</a:t>
            </a:fld>
            <a:endParaRPr kumimoji="1" lang="zh-CN" altLang="en-US"/>
          </a:p>
        </p:txBody>
      </p:sp>
    </p:spTree>
    <p:extLst>
      <p:ext uri="{BB962C8B-B14F-4D97-AF65-F5344CB8AC3E}">
        <p14:creationId xmlns:p14="http://schemas.microsoft.com/office/powerpoint/2010/main" val="226845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Shape 7"/>
          <p:cNvSpPr>
            <a:spLocks noGrp="1"/>
          </p:cNvSpPr>
          <p:nvPr>
            <p:ph type="ctrTitle"/>
          </p:nvPr>
        </p:nvSpPr>
        <p:spPr>
          <a:xfrm>
            <a:off x="2362200" y="4038600"/>
            <a:ext cx="6477000" cy="1828800"/>
          </a:xfrm>
        </p:spPr>
        <p:txBody>
          <a:bodyPr anchor="b"/>
          <a:lstStyle>
            <a:lvl1pPr>
              <a:defRPr cap="all" baseline="0"/>
            </a:lvl1pPr>
          </a:lstStyle>
          <a:p>
            <a:r>
              <a:rPr lang="zh-CN" altLang="en-US" smtClean="0"/>
              <a:t>单击此处编辑母版标题样式</a:t>
            </a:r>
            <a:endParaRPr lang="en-US" dirty="0"/>
          </a:p>
        </p:txBody>
      </p:sp>
      <p:sp>
        <p:nvSpPr>
          <p:cNvPr id="9" name="Shap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dirty="0"/>
          </a:p>
        </p:txBody>
      </p:sp>
      <p:sp>
        <p:nvSpPr>
          <p:cNvPr id="28" name="Shap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D290233-0DD1-4A80-BB1E-9ADC3556DBB6}" type="datetimeFigureOut">
              <a:rPr lang="en-US" smtClean="0"/>
              <a:t>18/5/26</a:t>
            </a:fld>
            <a:endParaRPr lang="en-US"/>
          </a:p>
        </p:txBody>
      </p:sp>
      <p:sp>
        <p:nvSpPr>
          <p:cNvPr id="17" name="Shape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hape 28"/>
          <p:cNvSpPr>
            <a:spLocks noGrp="1"/>
          </p:cNvSpPr>
          <p:nvPr>
            <p:ph type="sldNum" sz="quarter" idx="12"/>
          </p:nvPr>
        </p:nvSpPr>
        <p:spPr>
          <a:xfrm>
            <a:off x="8001000" y="228600"/>
            <a:ext cx="838200" cy="381000"/>
          </a:xfrm>
        </p:spPr>
        <p:txBody>
          <a:bodyPr/>
          <a:lstStyle>
            <a:lvl1pPr>
              <a:defRPr>
                <a:solidFill>
                  <a:schemeClr val="tx2"/>
                </a:solidFill>
              </a:defRPr>
            </a:lvl1pPr>
          </a:lstStyle>
          <a:p>
            <a:fld id="{CFE4BAC9-6D41-4691-9299-18EF07EF0177}"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3" name="Shape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Shape 3"/>
          <p:cNvSpPr>
            <a:spLocks noGrp="1"/>
          </p:cNvSpPr>
          <p:nvPr>
            <p:ph type="dt" sz="half" idx="10"/>
          </p:nvPr>
        </p:nvSpPr>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Shape 1"/>
          <p:cNvSpPr>
            <a:spLocks noGrp="1"/>
          </p:cNvSpPr>
          <p:nvPr>
            <p:ph type="title" orient="vert"/>
          </p:nvPr>
        </p:nvSpPr>
        <p:spPr>
          <a:xfrm>
            <a:off x="6553200" y="609600"/>
            <a:ext cx="2057400" cy="5516563"/>
          </a:xfrm>
        </p:spPr>
        <p:txBody>
          <a:bodyPr vert="eaVert"/>
          <a:lstStyle/>
          <a:p>
            <a:r>
              <a:rPr lang="zh-CN" altLang="en-US" smtClean="0"/>
              <a:t>单击此处编辑母版标题样式</a:t>
            </a:r>
            <a:endParaRPr lang="en-US" dirty="0"/>
          </a:p>
        </p:txBody>
      </p:sp>
      <p:sp>
        <p:nvSpPr>
          <p:cNvPr id="3" name="Shape 2"/>
          <p:cNvSpPr>
            <a:spLocks noGrp="1"/>
          </p:cNvSpPr>
          <p:nvPr>
            <p:ph type="body" orient="vert" idx="1"/>
          </p:nvPr>
        </p:nvSpPr>
        <p:spPr>
          <a:xfrm>
            <a:off x="457200" y="609600"/>
            <a:ext cx="55626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Shape 3"/>
          <p:cNvSpPr>
            <a:spLocks noGrp="1"/>
          </p:cNvSpPr>
          <p:nvPr>
            <p:ph type="dt" sz="half" idx="10"/>
          </p:nvPr>
        </p:nvSpPr>
        <p:spPr>
          <a:xfrm>
            <a:off x="6553200" y="6248402"/>
            <a:ext cx="2209800" cy="365125"/>
          </a:xfrm>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5"/>
          <p:cNvSpPr>
            <a:spLocks noGrp="1"/>
          </p:cNvSpPr>
          <p:nvPr>
            <p:ph type="sldNum" sz="quarter" idx="12"/>
          </p:nvPr>
        </p:nvSpPr>
        <p:spPr>
          <a:xfrm rot="5400000">
            <a:off x="5989638" y="144462"/>
            <a:ext cx="533400" cy="244476"/>
          </a:xfrm>
        </p:spPr>
        <p:txBody>
          <a:bodyPr/>
          <a:lstStyle/>
          <a:p>
            <a:fld id="{CFE4BAC9-6D41-4691-9299-18EF07EF017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userDrawn="1"/>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defRPr sz="4000">
                <a:latin typeface="Source Sans Pro" panose="020B0503030403020204" pitchFamily="34" charset="0"/>
                <a:ea typeface="Source Sans Pro" panose="020B0503030403020204" pitchFamily="34" charset="0"/>
              </a:defRPr>
            </a:lvl1pPr>
            <a:lvl2pPr>
              <a:defRPr/>
            </a:lvl2pPr>
            <a:lvl3pPr>
              <a:defRPr/>
            </a:lvl3pPr>
            <a:lvl4pPr>
              <a:defRPr/>
            </a:lvl4pPr>
            <a:lvl5pPr>
              <a:defRPr/>
            </a:lvl5pPr>
            <a:lvl6pPr>
              <a:defRPr/>
            </a:lvl6pPr>
            <a:lvl7pPr>
              <a:defRPr/>
            </a:lvl7pPr>
            <a:lvl8pPr>
              <a:defRPr/>
            </a:lvl8pPr>
            <a:lvl9pPr>
              <a:defRPr/>
            </a:lvl9pPr>
          </a:lstStyle>
          <a:p>
            <a:endParaRPr dirty="0"/>
          </a:p>
        </p:txBody>
      </p:sp>
      <p:sp>
        <p:nvSpPr>
          <p:cNvPr id="18" name="Shape 18"/>
          <p:cNvSpPr txBox="1">
            <a:spLocks noGrp="1"/>
          </p:cNvSpPr>
          <p:nvPr>
            <p:ph type="body" idx="1" hasCustomPrompt="1"/>
          </p:nvPr>
        </p:nvSpPr>
        <p:spPr>
          <a:xfrm>
            <a:off x="457200" y="1600200"/>
            <a:ext cx="8229600" cy="4967700"/>
          </a:xfrm>
          <a:prstGeom prst="rect">
            <a:avLst/>
          </a:prstGeom>
        </p:spPr>
        <p:txBody>
          <a:bodyPr lIns="91425" tIns="91425" rIns="91425" bIns="91425" anchor="t" anchorCtr="0"/>
          <a:lstStyle>
            <a:lvl1pPr marL="647700" indent="-457200">
              <a:buSzPct val="120000"/>
              <a:buFont typeface="Arial" panose="020B0604020202020204" pitchFamily="34" charset="0"/>
              <a:buChar char="•"/>
              <a:defRPr baseline="0">
                <a:latin typeface="Source Sans Pro" panose="020B0503030403020204" pitchFamily="34" charset="0"/>
                <a:ea typeface="Source Sans Pro" panose="020B0503030403020204" pitchFamily="34" charset="0"/>
              </a:defRPr>
            </a:lvl1pPr>
            <a:lvl2pPr marL="952500" marR="0" indent="-342900" algn="l" defTabSz="914400" rtl="0" eaLnBrk="1" fontAlgn="auto" latinLnBrk="0" hangingPunct="1">
              <a:lnSpc>
                <a:spcPct val="100000"/>
              </a:lnSpc>
              <a:spcBef>
                <a:spcPts val="480"/>
              </a:spcBef>
              <a:spcAft>
                <a:spcPts val="0"/>
              </a:spcAft>
              <a:buClr>
                <a:schemeClr val="dk1"/>
              </a:buClr>
              <a:buSzPct val="90000"/>
              <a:buFont typeface="Courier New" panose="02070309020205020404" pitchFamily="49" charset="0"/>
              <a:buChar char="o"/>
              <a:tabLst/>
              <a:defRPr sz="2000">
                <a:latin typeface="Source Sans Pro" panose="020B0503030403020204" pitchFamily="34" charset="0"/>
                <a:ea typeface="Source Sans Pro" panose="020B0503030403020204" pitchFamily="34" charset="0"/>
              </a:defRPr>
            </a:lvl2pPr>
            <a:lvl3pPr>
              <a:defRPr/>
            </a:lvl3pPr>
            <a:lvl4pPr>
              <a:defRPr/>
            </a:lvl4pPr>
            <a:lvl5pPr>
              <a:defRPr/>
            </a:lvl5pPr>
            <a:lvl6pPr>
              <a:defRPr/>
            </a:lvl6pPr>
            <a:lvl7pPr>
              <a:defRPr/>
            </a:lvl7pPr>
            <a:lvl8pPr>
              <a:defRPr/>
            </a:lvl8pPr>
            <a:lvl9pPr>
              <a:defRPr/>
            </a:lvl9pPr>
          </a:lstStyle>
          <a:p>
            <a:r>
              <a:rPr lang="en-CA" dirty="0"/>
              <a:t>Click to add </a:t>
            </a:r>
          </a:p>
          <a:p>
            <a:pPr marL="952500" marR="0" lvl="1" indent="-342900" algn="l" defTabSz="914400" rtl="0" eaLnBrk="1" fontAlgn="auto" latinLnBrk="0" hangingPunct="1">
              <a:lnSpc>
                <a:spcPct val="100000"/>
              </a:lnSpc>
              <a:spcBef>
                <a:spcPts val="480"/>
              </a:spcBef>
              <a:spcAft>
                <a:spcPts val="0"/>
              </a:spcAft>
              <a:buClr>
                <a:schemeClr val="dk1"/>
              </a:buClr>
              <a:buSzPct val="90000"/>
              <a:buFont typeface="Courier New" panose="02070309020205020404" pitchFamily="49" charset="0"/>
              <a:buChar char="o"/>
              <a:tabLst/>
              <a:defRPr/>
            </a:pPr>
            <a:r>
              <a:rPr lang="en-CA" dirty="0"/>
              <a:t>Click to add </a:t>
            </a:r>
          </a:p>
          <a:p>
            <a:pPr lvl="1"/>
            <a:endParaRPr lang="en-CA" dirty="0"/>
          </a:p>
        </p:txBody>
      </p:sp>
      <p:sp>
        <p:nvSpPr>
          <p:cNvPr id="7" name="Slide Number Placeholder 5"/>
          <p:cNvSpPr>
            <a:spLocks noGrp="1"/>
          </p:cNvSpPr>
          <p:nvPr>
            <p:ph type="sldNum" sz="quarter" idx="4"/>
          </p:nvPr>
        </p:nvSpPr>
        <p:spPr>
          <a:xfrm>
            <a:off x="8686799" y="6492875"/>
            <a:ext cx="457200" cy="365125"/>
          </a:xfrm>
          <a:prstGeom prst="rect">
            <a:avLst/>
          </a:prstGeom>
        </p:spPr>
        <p:txBody>
          <a:bodyPr vert="horz" lIns="91440" tIns="45720" rIns="91440" bIns="45720" rtlCol="0" anchor="ctr"/>
          <a:lstStyle>
            <a:lvl1pPr algn="r">
              <a:defRPr sz="1600">
                <a:solidFill>
                  <a:schemeClr val="tx1"/>
                </a:solidFill>
                <a:latin typeface="Source Sans Pro" panose="020B0503030403020204" pitchFamily="34" charset="0"/>
                <a:ea typeface="Source Sans Pro" panose="020B0503030403020204" pitchFamily="34" charset="0"/>
              </a:defRPr>
            </a:lvl1pPr>
          </a:lstStyle>
          <a:p>
            <a:fld id="{988E1357-0C95-44C1-958D-0848240AB56C}" type="slidenum">
              <a:rPr lang="en-CA" smtClean="0"/>
              <a:pPr/>
              <a:t>‹#›</a:t>
            </a:fld>
            <a:endParaRPr lang="en-CA" dirty="0"/>
          </a:p>
        </p:txBody>
      </p:sp>
    </p:spTree>
    <p:extLst>
      <p:ext uri="{BB962C8B-B14F-4D97-AF65-F5344CB8AC3E}">
        <p14:creationId xmlns:p14="http://schemas.microsoft.com/office/powerpoint/2010/main" val="182152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Shape 1"/>
          <p:cNvSpPr>
            <a:spLocks noGrp="1"/>
          </p:cNvSpPr>
          <p:nvPr>
            <p:ph type="title"/>
          </p:nvPr>
        </p:nvSpPr>
        <p:spPr>
          <a:xfrm>
            <a:off x="612648" y="228600"/>
            <a:ext cx="8153400" cy="990600"/>
          </a:xfrm>
        </p:spPr>
        <p:txBody>
          <a:bodyPr/>
          <a:lstStyle/>
          <a:p>
            <a:r>
              <a:rPr lang="zh-CN" altLang="en-US" smtClean="0"/>
              <a:t>单击此处编辑母版标题样式</a:t>
            </a:r>
            <a:endParaRPr lang="en-US" dirty="0"/>
          </a:p>
        </p:txBody>
      </p:sp>
      <p:sp>
        <p:nvSpPr>
          <p:cNvPr id="4" name="Shape 3"/>
          <p:cNvSpPr>
            <a:spLocks noGrp="1"/>
          </p:cNvSpPr>
          <p:nvPr>
            <p:ph type="dt" sz="half" idx="10"/>
          </p:nvPr>
        </p:nvSpPr>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
        <p:nvSpPr>
          <p:cNvPr id="8" name="Shape 7"/>
          <p:cNvSpPr>
            <a:spLocks noGrp="1"/>
          </p:cNvSpPr>
          <p:nvPr>
            <p:ph sz="quarter" idx="1"/>
          </p:nvPr>
        </p:nvSpPr>
        <p:spPr>
          <a:xfrm>
            <a:off x="612648" y="1600200"/>
            <a:ext cx="8153400" cy="4495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Shape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Shap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zh-CN" altLang="en-US" smtClean="0"/>
              <a:t>单击此处编辑母版标题样式</a:t>
            </a:r>
            <a:endParaRPr lang="en-US" dirty="0"/>
          </a:p>
        </p:txBody>
      </p:sp>
      <p:sp>
        <p:nvSpPr>
          <p:cNvPr id="12" name="Shape 11"/>
          <p:cNvSpPr>
            <a:spLocks noGrp="1"/>
          </p:cNvSpPr>
          <p:nvPr>
            <p:ph type="dt" sz="half" idx="10"/>
          </p:nvPr>
        </p:nvSpPr>
        <p:spPr/>
        <p:txBody>
          <a:bodyPr/>
          <a:lstStyle/>
          <a:p>
            <a:fld id="{7D290233-0DD1-4A80-BB1E-9ADC3556DBB6}" type="datetimeFigureOut">
              <a:rPr lang="en-US" smtClean="0"/>
              <a:t>18/5/26</a:t>
            </a:fld>
            <a:endParaRPr lang="en-US"/>
          </a:p>
        </p:txBody>
      </p:sp>
      <p:sp>
        <p:nvSpPr>
          <p:cNvPr id="13" name="Shap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FE4BAC9-6D41-4691-9299-18EF07EF0177}" type="slidenum">
              <a:rPr lang="en-US" smtClean="0"/>
              <a:t>‹#›</a:t>
            </a:fld>
            <a:endParaRPr lang="en-US"/>
          </a:p>
        </p:txBody>
      </p:sp>
      <p:sp>
        <p:nvSpPr>
          <p:cNvPr id="14" name="Shape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9" name="Shape 8"/>
          <p:cNvSpPr>
            <a:spLocks noGrp="1"/>
          </p:cNvSpPr>
          <p:nvPr>
            <p:ph sz="quarter" idx="1"/>
          </p:nvPr>
        </p:nvSpPr>
        <p:spPr>
          <a:xfrm>
            <a:off x="609600"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1" name="Shape 10"/>
          <p:cNvSpPr>
            <a:spLocks noGrp="1"/>
          </p:cNvSpPr>
          <p:nvPr>
            <p:ph sz="quarter" idx="2"/>
          </p:nvPr>
        </p:nvSpPr>
        <p:spPr>
          <a:xfrm>
            <a:off x="4844901"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8" name="Shape 7"/>
          <p:cNvSpPr>
            <a:spLocks noGrp="1"/>
          </p:cNvSpPr>
          <p:nvPr>
            <p:ph type="dt" sz="half" idx="15"/>
          </p:nvPr>
        </p:nvSpPr>
        <p:spPr/>
        <p:txBody>
          <a:bodyPr rtlCol="0"/>
          <a:lstStyle/>
          <a:p>
            <a:fld id="{7D290233-0DD1-4A80-BB1E-9ADC3556DBB6}" type="datetimeFigureOut">
              <a:rPr lang="en-US" smtClean="0"/>
              <a:t>18/5/26</a:t>
            </a:fld>
            <a:endParaRPr lang="en-US"/>
          </a:p>
        </p:txBody>
      </p:sp>
      <p:sp>
        <p:nvSpPr>
          <p:cNvPr id="10" name="Shape 9"/>
          <p:cNvSpPr>
            <a:spLocks noGrp="1"/>
          </p:cNvSpPr>
          <p:nvPr>
            <p:ph type="sldNum" sz="quarter" idx="16"/>
          </p:nvPr>
        </p:nvSpPr>
        <p:spPr/>
        <p:txBody>
          <a:bodyPr rtlCol="0"/>
          <a:lstStyle/>
          <a:p>
            <a:fld id="{CFE4BAC9-6D41-4691-9299-18EF07EF0177}" type="slidenum">
              <a:rPr lang="en-US" smtClean="0"/>
              <a:t>‹#›</a:t>
            </a:fld>
            <a:endParaRPr lang="en-US"/>
          </a:p>
        </p:txBody>
      </p:sp>
      <p:sp>
        <p:nvSpPr>
          <p:cNvPr id="12" name="Shape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Shape 1"/>
          <p:cNvSpPr>
            <a:spLocks noGrp="1"/>
          </p:cNvSpPr>
          <p:nvPr>
            <p:ph type="title"/>
          </p:nvPr>
        </p:nvSpPr>
        <p:spPr>
          <a:xfrm>
            <a:off x="533400" y="273050"/>
            <a:ext cx="8153400" cy="869950"/>
          </a:xfrm>
        </p:spPr>
        <p:txBody>
          <a:bodyPr anchor="ctr"/>
          <a:lstStyle>
            <a:lvl1pPr>
              <a:defRPr/>
            </a:lvl1pPr>
          </a:lstStyle>
          <a:p>
            <a:r>
              <a:rPr lang="zh-CN" altLang="en-US" smtClean="0"/>
              <a:t>单击此处编辑母版标题样式</a:t>
            </a:r>
            <a:endParaRPr lang="en-US" dirty="0"/>
          </a:p>
        </p:txBody>
      </p:sp>
      <p:sp>
        <p:nvSpPr>
          <p:cNvPr id="11" name="Shape 10"/>
          <p:cNvSpPr>
            <a:spLocks noGrp="1"/>
          </p:cNvSpPr>
          <p:nvPr>
            <p:ph sz="quarter" idx="2"/>
          </p:nvPr>
        </p:nvSpPr>
        <p:spPr>
          <a:xfrm>
            <a:off x="609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Shape 12"/>
          <p:cNvSpPr>
            <a:spLocks noGrp="1"/>
          </p:cNvSpPr>
          <p:nvPr>
            <p:ph sz="quarter" idx="4"/>
          </p:nvPr>
        </p:nvSpPr>
        <p:spPr>
          <a:xfrm>
            <a:off x="4800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0" name="Shape 9"/>
          <p:cNvSpPr>
            <a:spLocks noGrp="1"/>
          </p:cNvSpPr>
          <p:nvPr>
            <p:ph type="dt" sz="half" idx="15"/>
          </p:nvPr>
        </p:nvSpPr>
        <p:spPr/>
        <p:txBody>
          <a:bodyPr rtlCol="0"/>
          <a:lstStyle/>
          <a:p>
            <a:fld id="{7D290233-0DD1-4A80-BB1E-9ADC3556DBB6}" type="datetimeFigureOut">
              <a:rPr lang="en-US" smtClean="0"/>
              <a:t>18/5/26</a:t>
            </a:fld>
            <a:endParaRPr lang="en-US"/>
          </a:p>
        </p:txBody>
      </p:sp>
      <p:sp>
        <p:nvSpPr>
          <p:cNvPr id="12" name="Shape 11"/>
          <p:cNvSpPr>
            <a:spLocks noGrp="1"/>
          </p:cNvSpPr>
          <p:nvPr>
            <p:ph type="sldNum" sz="quarter" idx="16"/>
          </p:nvPr>
        </p:nvSpPr>
        <p:spPr/>
        <p:txBody>
          <a:bodyPr rtlCol="0"/>
          <a:lstStyle/>
          <a:p>
            <a:fld id="{CFE4BAC9-6D41-4691-9299-18EF07EF0177}" type="slidenum">
              <a:rPr lang="en-US" smtClean="0"/>
              <a:t>‹#›</a:t>
            </a:fld>
            <a:endParaRPr lang="en-US"/>
          </a:p>
        </p:txBody>
      </p:sp>
      <p:sp>
        <p:nvSpPr>
          <p:cNvPr id="14" name="Shape 13"/>
          <p:cNvSpPr>
            <a:spLocks noGrp="1"/>
          </p:cNvSpPr>
          <p:nvPr>
            <p:ph type="ftr" sz="quarter" idx="17"/>
          </p:nvPr>
        </p:nvSpPr>
        <p:spPr/>
        <p:txBody>
          <a:bodyPr rtlCol="0"/>
          <a:lstStyle/>
          <a:p>
            <a:endParaRPr lang="en-US"/>
          </a:p>
        </p:txBody>
      </p:sp>
      <p:sp>
        <p:nvSpPr>
          <p:cNvPr id="16" name="Shap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Shap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3" name="Shape 2"/>
          <p:cNvSpPr>
            <a:spLocks noGrp="1"/>
          </p:cNvSpPr>
          <p:nvPr>
            <p:ph type="dt" sz="half" idx="10"/>
          </p:nvPr>
        </p:nvSpPr>
        <p:spPr/>
        <p:txBody>
          <a:bodyPr/>
          <a:lstStyle/>
          <a:p>
            <a:fld id="{7D290233-0DD1-4A80-BB1E-9ADC3556DBB6}" type="datetimeFigureOut">
              <a:rPr lang="en-US" smtClean="0"/>
              <a:t>18/5/26</a:t>
            </a:fld>
            <a:endParaRPr lang="en-US"/>
          </a:p>
        </p:txBody>
      </p:sp>
      <p:sp>
        <p:nvSpPr>
          <p:cNvPr id="4" name="Shape 3"/>
          <p:cNvSpPr>
            <a:spLocks noGrp="1"/>
          </p:cNvSpPr>
          <p:nvPr>
            <p:ph type="ftr" sz="quarter" idx="11"/>
          </p:nvPr>
        </p:nvSpPr>
        <p:spPr/>
        <p:txBody>
          <a:bodyPr/>
          <a:lstStyle/>
          <a:p>
            <a:endParaRPr lang="en-US"/>
          </a:p>
        </p:txBody>
      </p:sp>
      <p:sp>
        <p:nvSpPr>
          <p:cNvPr id="5" name="Shape 4"/>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p:txBody>
          <a:bodyPr/>
          <a:lstStyle/>
          <a:p>
            <a:fld id="{7D290233-0DD1-4A80-BB1E-9ADC3556DBB6}" type="datetimeFigureOut">
              <a:rPr lang="en-US" smtClean="0"/>
              <a:t>18/5/26</a:t>
            </a:fld>
            <a:endParaRPr lang="en-US"/>
          </a:p>
        </p:txBody>
      </p:sp>
      <p:sp>
        <p:nvSpPr>
          <p:cNvPr id="3" name="Shape 2"/>
          <p:cNvSpPr>
            <a:spLocks noGrp="1"/>
          </p:cNvSpPr>
          <p:nvPr>
            <p:ph type="ftr" sz="quarter" idx="11"/>
          </p:nvPr>
        </p:nvSpPr>
        <p:spPr/>
        <p:txBody>
          <a:bodyPr/>
          <a:lstStyle/>
          <a:p>
            <a:endParaRPr lang="en-US"/>
          </a:p>
        </p:txBody>
      </p:sp>
      <p:sp>
        <p:nvSpPr>
          <p:cNvPr id="4" name="Shape 3"/>
          <p:cNvSpPr>
            <a:spLocks noGrp="1"/>
          </p:cNvSpPr>
          <p:nvPr>
            <p:ph type="sldNum" sz="quarter" idx="12"/>
          </p:nvPr>
        </p:nvSpPr>
        <p:spPr>
          <a:xfrm>
            <a:off x="0" y="6248400"/>
            <a:ext cx="533400" cy="381000"/>
          </a:xfrm>
        </p:spPr>
        <p:txBody>
          <a:bodyPr/>
          <a:lstStyle>
            <a:lvl1pPr>
              <a:defRPr>
                <a:solidFill>
                  <a:schemeClr val="tx2"/>
                </a:solidFill>
              </a:defRPr>
            </a:lvl1p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Shape 1"/>
          <p:cNvSpPr>
            <a:spLocks noGrp="1"/>
          </p:cNvSpPr>
          <p:nvPr>
            <p:ph type="title"/>
          </p:nvPr>
        </p:nvSpPr>
        <p:spPr>
          <a:xfrm>
            <a:off x="609600" y="273050"/>
            <a:ext cx="8077200" cy="869950"/>
          </a:xfrm>
        </p:spPr>
        <p:txBody>
          <a:bodyPr anchor="ctr"/>
          <a:lstStyle>
            <a:lvl1pPr algn="l">
              <a:buNone/>
              <a:defRPr sz="4400" b="0"/>
            </a:lvl1pPr>
          </a:lstStyle>
          <a:p>
            <a:r>
              <a:rPr lang="zh-CN" altLang="en-US" smtClean="0"/>
              <a:t>单击此处编辑母版标题样式</a:t>
            </a:r>
            <a:endParaRPr lang="en-US" dirty="0"/>
          </a:p>
        </p:txBody>
      </p:sp>
      <p:sp>
        <p:nvSpPr>
          <p:cNvPr id="5" name="Shape 4"/>
          <p:cNvSpPr>
            <a:spLocks noGrp="1"/>
          </p:cNvSpPr>
          <p:nvPr>
            <p:ph type="dt" sz="half" idx="10"/>
          </p:nvPr>
        </p:nvSpPr>
        <p:spPr/>
        <p:txBody>
          <a:bodyPr/>
          <a:lstStyle/>
          <a:p>
            <a:fld id="{7D290233-0DD1-4A80-BB1E-9ADC3556DBB6}" type="datetimeFigureOut">
              <a:rPr lang="en-US" smtClean="0"/>
              <a:t>18/5/26</a:t>
            </a:fld>
            <a:endParaRPr lang="en-US"/>
          </a:p>
        </p:txBody>
      </p:sp>
      <p:sp>
        <p:nvSpPr>
          <p:cNvPr id="6" name="Shape 5"/>
          <p:cNvSpPr>
            <a:spLocks noGrp="1"/>
          </p:cNvSpPr>
          <p:nvPr>
            <p:ph type="ftr" sz="quarter" idx="11"/>
          </p:nvPr>
        </p:nvSpPr>
        <p:spPr/>
        <p:txBody>
          <a:bodyPr/>
          <a:lstStyle/>
          <a:p>
            <a:endParaRPr lang="en-US"/>
          </a:p>
        </p:txBody>
      </p:sp>
      <p:sp>
        <p:nvSpPr>
          <p:cNvPr id="7" name="Shape 6"/>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
        <p:nvSpPr>
          <p:cNvPr id="3" name="Shap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Shape 8"/>
          <p:cNvSpPr>
            <a:spLocks noGrp="1"/>
          </p:cNvSpPr>
          <p:nvPr>
            <p:ph sz="quarter" idx="1"/>
          </p:nvPr>
        </p:nvSpPr>
        <p:spPr>
          <a:xfrm>
            <a:off x="2362200" y="1752600"/>
            <a:ext cx="64008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Shap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Shap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zh-CN" altLang="en-US" smtClean="0"/>
              <a:t>单击此处编辑母版标题样式</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Shape 11"/>
          <p:cNvSpPr>
            <a:spLocks noGrp="1"/>
          </p:cNvSpPr>
          <p:nvPr>
            <p:ph type="dt" sz="half" idx="10"/>
          </p:nvPr>
        </p:nvSpPr>
        <p:spPr>
          <a:xfrm>
            <a:off x="6248400" y="6248400"/>
            <a:ext cx="2667000" cy="365125"/>
          </a:xfrm>
        </p:spPr>
        <p:txBody>
          <a:bodyPr rtlCol="0"/>
          <a:lstStyle/>
          <a:p>
            <a:fld id="{7D290233-0DD1-4A80-BB1E-9ADC3556DBB6}" type="datetimeFigureOut">
              <a:rPr lang="en-US" smtClean="0"/>
              <a:t>18/5/26</a:t>
            </a:fld>
            <a:endParaRPr lang="en-US"/>
          </a:p>
        </p:txBody>
      </p:sp>
      <p:sp>
        <p:nvSpPr>
          <p:cNvPr id="13" name="Shape 12"/>
          <p:cNvSpPr>
            <a:spLocks noGrp="1"/>
          </p:cNvSpPr>
          <p:nvPr>
            <p:ph type="sldNum" sz="quarter" idx="11"/>
          </p:nvPr>
        </p:nvSpPr>
        <p:spPr>
          <a:xfrm>
            <a:off x="0" y="4667249"/>
            <a:ext cx="1447800" cy="663578"/>
          </a:xfrm>
        </p:spPr>
        <p:txBody>
          <a:bodyPr rtlCol="0"/>
          <a:lstStyle>
            <a:lvl1pPr>
              <a:defRPr sz="2800"/>
            </a:lvl1pPr>
          </a:lstStyle>
          <a:p>
            <a:fld id="{CFE4BAC9-6D41-4691-9299-18EF07EF0177}" type="slidenum">
              <a:rPr lang="en-US" smtClean="0"/>
              <a:t>‹#›</a:t>
            </a:fld>
            <a:endParaRPr lang="en-US"/>
          </a:p>
        </p:txBody>
      </p:sp>
      <p:sp>
        <p:nvSpPr>
          <p:cNvPr id="14" name="Shape 13"/>
          <p:cNvSpPr>
            <a:spLocks noGrp="1"/>
          </p:cNvSpPr>
          <p:nvPr>
            <p:ph type="ftr" sz="quarter" idx="12"/>
          </p:nvPr>
        </p:nvSpPr>
        <p:spPr>
          <a:xfrm>
            <a:off x="1600200" y="6248206"/>
            <a:ext cx="4572000" cy="365125"/>
          </a:xfrm>
        </p:spPr>
        <p:txBody>
          <a:bodyPr rtlCol="0"/>
          <a:lstStyle/>
          <a:p>
            <a:endParaRPr lang="en-US"/>
          </a:p>
        </p:txBody>
      </p:sp>
      <p:sp>
        <p:nvSpPr>
          <p:cNvPr id="3" name="Shap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zh-CN" altLang="en-US" smtClean="0"/>
              <a:t>将图片拖动到占位符，或单击添加图标</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zh-CN" altLang="en-US" smtClean="0"/>
              <a:t>单击此处编辑母版标题样式</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7D290233-0DD1-4A80-BB1E-9ADC3556DBB6}" type="datetimeFigureOut">
              <a:rPr lang="en-US" smtClean="0"/>
              <a:t>18/5/26</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5.emf"/></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microsoft.com/office/2007/relationships/hdphoto" Target="../media/hdphoto1.wdp"/><Relationship Id="rId13"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em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0.emf"/></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emf"/><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emf"/><Relationship Id="rId9" Type="http://schemas.openxmlformats.org/officeDocument/2006/relationships/image" Target="../media/image80.emf"/><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88.emf"/></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emf"/><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png"/><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102.emf"/><Relationship Id="rId6" Type="http://schemas.openxmlformats.org/officeDocument/2006/relationships/image" Target="../media/image103.emf"/><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7883" y="1123950"/>
            <a:ext cx="7903882" cy="1924050"/>
          </a:xfrm>
        </p:spPr>
        <p:txBody>
          <a:bodyPr>
            <a:normAutofit/>
          </a:bodyPr>
          <a:lstStyle/>
          <a:p>
            <a:pPr algn="ctr"/>
            <a:r>
              <a:rPr lang="zh-CN" altLang="en-US" dirty="0" smtClean="0">
                <a:latin typeface="黑体"/>
                <a:ea typeface="黑体"/>
                <a:cs typeface="黑体"/>
              </a:rPr>
              <a:t>基于边缘计算的视频内容</a:t>
            </a:r>
            <a:r>
              <a:rPr lang="en-US" altLang="zh-CN" dirty="0" smtClean="0">
                <a:latin typeface="黑体"/>
                <a:ea typeface="黑体"/>
                <a:cs typeface="黑体"/>
              </a:rPr>
              <a:t/>
            </a:r>
            <a:br>
              <a:rPr lang="en-US" altLang="zh-CN" dirty="0" smtClean="0">
                <a:latin typeface="黑体"/>
                <a:ea typeface="黑体"/>
                <a:cs typeface="黑体"/>
              </a:rPr>
            </a:br>
            <a:r>
              <a:rPr lang="zh-CN" altLang="en-US" dirty="0" smtClean="0">
                <a:latin typeface="黑体"/>
                <a:ea typeface="黑体"/>
                <a:cs typeface="黑体"/>
              </a:rPr>
              <a:t>分发策略</a:t>
            </a:r>
            <a:r>
              <a:rPr lang="zh-CN" altLang="en-US" dirty="0">
                <a:latin typeface="黑体"/>
                <a:ea typeface="黑体"/>
                <a:cs typeface="黑体"/>
              </a:rPr>
              <a:t>研究 </a:t>
            </a:r>
            <a:endParaRPr lang="zh-CN" altLang="en-US" dirty="0">
              <a:latin typeface="黑体"/>
              <a:ea typeface="黑体"/>
              <a:cs typeface="黑体"/>
            </a:endParaRPr>
          </a:p>
        </p:txBody>
      </p:sp>
      <p:sp>
        <p:nvSpPr>
          <p:cNvPr id="3" name="副标题 2"/>
          <p:cNvSpPr>
            <a:spLocks noGrp="1"/>
          </p:cNvSpPr>
          <p:nvPr>
            <p:ph type="subTitle" idx="1"/>
          </p:nvPr>
        </p:nvSpPr>
        <p:spPr>
          <a:xfrm>
            <a:off x="914400" y="3980481"/>
            <a:ext cx="7342188" cy="1752600"/>
          </a:xfrm>
        </p:spPr>
        <p:txBody>
          <a:bodyPr/>
          <a:lstStyle/>
          <a:p>
            <a:pPr lvl="1" algn="r"/>
            <a:r>
              <a:rPr kumimoji="1" lang="zh-CN" altLang="en-US" dirty="0" smtClean="0">
                <a:latin typeface="微软雅黑"/>
                <a:ea typeface="微软雅黑"/>
                <a:cs typeface="微软雅黑"/>
              </a:rPr>
              <a:t>答辩人：马茗</a:t>
            </a:r>
            <a:r>
              <a:rPr kumimoji="1" lang="en-US" altLang="zh-CN" dirty="0" smtClean="0">
                <a:latin typeface="微软雅黑"/>
                <a:ea typeface="微软雅黑"/>
                <a:cs typeface="微软雅黑"/>
              </a:rPr>
              <a:t> 2013310619</a:t>
            </a:r>
            <a:endParaRPr kumimoji="1" lang="en-US" altLang="zh-CN" dirty="0">
              <a:latin typeface="微软雅黑"/>
              <a:ea typeface="微软雅黑"/>
              <a:cs typeface="微软雅黑"/>
            </a:endParaRPr>
          </a:p>
          <a:p>
            <a:pPr lvl="1" algn="r"/>
            <a:r>
              <a:rPr kumimoji="1" lang="zh-CN" altLang="en-US" dirty="0" smtClean="0">
                <a:latin typeface="微软雅黑"/>
                <a:ea typeface="微软雅黑"/>
                <a:cs typeface="微软雅黑"/>
              </a:rPr>
              <a:t>导师：孙立峰</a:t>
            </a:r>
            <a:r>
              <a:rPr kumimoji="1" lang="en-US" altLang="zh-CN" dirty="0" smtClean="0">
                <a:latin typeface="微软雅黑"/>
                <a:ea typeface="微软雅黑"/>
                <a:cs typeface="微软雅黑"/>
              </a:rPr>
              <a:t> </a:t>
            </a:r>
            <a:r>
              <a:rPr kumimoji="1" lang="zh-CN" altLang="en-US" dirty="0" smtClean="0">
                <a:latin typeface="微软雅黑"/>
                <a:ea typeface="微软雅黑"/>
                <a:cs typeface="微软雅黑"/>
              </a:rPr>
              <a:t>教授</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3068748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
        <p:nvSpPr>
          <p:cNvPr id="4" name="文本框 3"/>
          <p:cNvSpPr txBox="1"/>
          <p:nvPr/>
        </p:nvSpPr>
        <p:spPr>
          <a:xfrm>
            <a:off x="543974" y="1770961"/>
            <a:ext cx="8547229" cy="3842077"/>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基于智能路由的内容分发</a:t>
            </a:r>
            <a:r>
              <a:rPr kumimoji="1" lang="zh-CN" altLang="en-US" sz="2400" dirty="0">
                <a:latin typeface="微软雅黑"/>
                <a:ea typeface="微软雅黑"/>
                <a:cs typeface="微软雅黑"/>
              </a:rPr>
              <a:t>：</a:t>
            </a:r>
            <a:r>
              <a:rPr kumimoji="1" lang="zh-CN" altLang="en-US" sz="2400" dirty="0" smtClean="0">
                <a:latin typeface="微软雅黑"/>
                <a:ea typeface="微软雅黑"/>
                <a:cs typeface="微软雅黑"/>
              </a:rPr>
              <a:t>测量</a:t>
            </a:r>
            <a:r>
              <a:rPr kumimoji="1" lang="en-US" altLang="zh-CN" sz="2400" dirty="0" smtClean="0">
                <a:latin typeface="微软雅黑"/>
                <a:ea typeface="微软雅黑"/>
                <a:cs typeface="微软雅黑"/>
              </a:rPr>
              <a:t>&amp;</a:t>
            </a:r>
            <a:r>
              <a:rPr kumimoji="1" lang="zh-CN" altLang="en-US" sz="2400" dirty="0" smtClean="0">
                <a:latin typeface="微软雅黑"/>
                <a:ea typeface="微软雅黑"/>
                <a:cs typeface="微软雅黑"/>
              </a:rPr>
              <a:t>优化</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NOSSDAV 2015</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ACM </a:t>
            </a:r>
            <a:r>
              <a:rPr kumimoji="1" lang="en-US" altLang="zh-CN" sz="2000" dirty="0" smtClean="0">
                <a:latin typeface="微软雅黑"/>
                <a:ea typeface="微软雅黑"/>
                <a:cs typeface="微软雅黑"/>
              </a:rPr>
              <a:t>TOMM201</a:t>
            </a:r>
            <a:r>
              <a:rPr kumimoji="1" lang="en-US" altLang="zh-CN" sz="2000" dirty="0">
                <a:latin typeface="微软雅黑"/>
                <a:ea typeface="微软雅黑"/>
                <a:cs typeface="微软雅黑"/>
              </a:rPr>
              <a:t>5</a:t>
            </a:r>
            <a:endParaRPr kumimoji="1" lang="en-US" altLang="zh-CN" sz="2000" dirty="0" smtClean="0">
              <a:latin typeface="微软雅黑"/>
              <a:ea typeface="微软雅黑"/>
              <a:cs typeface="微软雅黑"/>
            </a:endParaRPr>
          </a:p>
          <a:p>
            <a:pPr marL="914400" lvl="1" indent="-457200">
              <a:lnSpc>
                <a:spcPct val="150000"/>
              </a:lnSpc>
              <a:buFont typeface="Wingdings" charset="2"/>
              <a:buChar char="l"/>
            </a:pPr>
            <a:r>
              <a:rPr kumimoji="1" lang="zh-CN" altLang="en-US" sz="2400" dirty="0" smtClean="0">
                <a:latin typeface="微软雅黑"/>
                <a:ea typeface="微软雅黑"/>
                <a:cs typeface="微软雅黑"/>
              </a:rPr>
              <a:t>基于智能路由器的内容离线下载</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a:t>
            </a:r>
            <a:r>
              <a:rPr kumimoji="1" lang="en-US" altLang="zh-CN" sz="2000" dirty="0">
                <a:latin typeface="微软雅黑"/>
                <a:ea typeface="微软雅黑"/>
                <a:cs typeface="微软雅黑"/>
              </a:rPr>
              <a:t>IMC </a:t>
            </a:r>
            <a:r>
              <a:rPr kumimoji="1" lang="en-US" altLang="zh-CN" sz="2000" dirty="0" smtClean="0">
                <a:latin typeface="微软雅黑"/>
                <a:ea typeface="微软雅黑"/>
                <a:cs typeface="微软雅黑"/>
              </a:rPr>
              <a:t>2015</a:t>
            </a: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lvl="2">
              <a:lnSpc>
                <a:spcPct val="150000"/>
              </a:lnSpc>
            </a:pPr>
            <a:endParaRPr kumimoji="1" lang="en-US" altLang="zh-CN" sz="2400" dirty="0" smtClean="0">
              <a:latin typeface="微软雅黑"/>
              <a:ea typeface="微软雅黑"/>
              <a:cs typeface="微软雅黑"/>
            </a:endParaRPr>
          </a:p>
        </p:txBody>
      </p:sp>
      <p:grpSp>
        <p:nvGrpSpPr>
          <p:cNvPr id="5" name="组合 58"/>
          <p:cNvGrpSpPr/>
          <p:nvPr/>
        </p:nvGrpSpPr>
        <p:grpSpPr>
          <a:xfrm>
            <a:off x="1548192" y="5199662"/>
            <a:ext cx="5431916" cy="897682"/>
            <a:chOff x="1000862" y="3341563"/>
            <a:chExt cx="5621466" cy="685937"/>
          </a:xfrm>
          <a:effectLst/>
        </p:grpSpPr>
        <p:grpSp>
          <p:nvGrpSpPr>
            <p:cNvPr id="6" name="组合 59"/>
            <p:cNvGrpSpPr/>
            <p:nvPr/>
          </p:nvGrpSpPr>
          <p:grpSpPr>
            <a:xfrm>
              <a:off x="1000862" y="3358740"/>
              <a:ext cx="5621466" cy="405349"/>
              <a:chOff x="2410620" y="3462410"/>
              <a:chExt cx="7133121" cy="514350"/>
            </a:xfrm>
          </p:grpSpPr>
          <p:sp>
            <p:nvSpPr>
              <p:cNvPr id="8" name="圆角矩形 7"/>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7" name="TextBox 60"/>
            <p:cNvSpPr txBox="1"/>
            <p:nvPr/>
          </p:nvSpPr>
          <p:spPr>
            <a:xfrm>
              <a:off x="1535997" y="3341563"/>
              <a:ext cx="4744098" cy="68593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2" indent="-830263">
                <a:lnSpc>
                  <a:spcPct val="150000"/>
                </a:lnSpc>
              </a:pPr>
              <a:r>
                <a:rPr kumimoji="1" lang="zh-CN" altLang="en-US" sz="2000" dirty="0">
                  <a:solidFill>
                    <a:schemeClr val="bg1"/>
                  </a:solidFill>
                  <a:latin typeface="微软雅黑"/>
                  <a:ea typeface="微软雅黑"/>
                  <a:cs typeface="微软雅黑"/>
                </a:rPr>
                <a:t>没有考虑边缘视频分发特性</a:t>
              </a:r>
              <a:r>
                <a:rPr kumimoji="1" lang="en-US" altLang="zh-CN" sz="2000" dirty="0">
                  <a:solidFill>
                    <a:schemeClr val="bg1"/>
                  </a:solidFill>
                  <a:latin typeface="微软雅黑"/>
                  <a:ea typeface="微软雅黑"/>
                  <a:cs typeface="微软雅黑"/>
                </a:rPr>
                <a:t>&amp;</a:t>
              </a:r>
              <a:r>
                <a:rPr kumimoji="1" lang="zh-CN" altLang="en-US" sz="2000" dirty="0">
                  <a:solidFill>
                    <a:schemeClr val="bg1"/>
                  </a:solidFill>
                  <a:latin typeface="微软雅黑"/>
                  <a:ea typeface="微软雅黑"/>
                  <a:cs typeface="微软雅黑"/>
                </a:rPr>
                <a:t>区域视频偏好</a:t>
              </a:r>
              <a:endParaRPr kumimoji="1" lang="zh-CN" altLang="en-US" sz="200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2466519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87323" y="3425759"/>
            <a:ext cx="184666" cy="369332"/>
          </a:xfrm>
          <a:prstGeom prst="rect">
            <a:avLst/>
          </a:prstGeom>
        </p:spPr>
        <p:txBody>
          <a:bodyPr wrap="none">
            <a:spAutoFit/>
          </a:bodyPr>
          <a:lstStyle/>
          <a:p>
            <a:endParaRPr lang="zh-CN" altLang="en-US" dirty="0"/>
          </a:p>
        </p:txBody>
      </p:sp>
      <p:pic>
        <p:nvPicPr>
          <p:cNvPr id="8" name="图片 7"/>
          <p:cNvPicPr>
            <a:picLocks noChangeAspect="1"/>
          </p:cNvPicPr>
          <p:nvPr/>
        </p:nvPicPr>
        <p:blipFill>
          <a:blip r:embed="rId3"/>
          <a:stretch>
            <a:fillRect/>
          </a:stretch>
        </p:blipFill>
        <p:spPr>
          <a:xfrm>
            <a:off x="2653865" y="2037139"/>
            <a:ext cx="1630947" cy="1630947"/>
          </a:xfrm>
          <a:prstGeom prst="rect">
            <a:avLst/>
          </a:prstGeom>
        </p:spPr>
      </p:pic>
      <p:sp>
        <p:nvSpPr>
          <p:cNvPr id="9" name="文本框 8"/>
          <p:cNvSpPr txBox="1"/>
          <p:nvPr/>
        </p:nvSpPr>
        <p:spPr>
          <a:xfrm>
            <a:off x="4284812" y="2204246"/>
            <a:ext cx="3980577" cy="1200328"/>
          </a:xfrm>
          <a:prstGeom prst="rect">
            <a:avLst/>
          </a:prstGeom>
          <a:noFill/>
        </p:spPr>
        <p:txBody>
          <a:bodyPr wrap="none" rtlCol="0">
            <a:spAutoFit/>
          </a:bodyPr>
          <a:lstStyle/>
          <a:p>
            <a:pPr marL="285750" indent="-285750">
              <a:buFont typeface="Wingdings" charset="2"/>
              <a:buChar char="p"/>
            </a:pPr>
            <a:r>
              <a:rPr kumimoji="1" lang="zh-CN" altLang="en-US" sz="2400" dirty="0" smtClean="0"/>
              <a:t>边缘内容热点</a:t>
            </a:r>
            <a:r>
              <a:rPr kumimoji="1" lang="en-US" altLang="zh-CN" sz="2400" dirty="0" smtClean="0"/>
              <a:t>: </a:t>
            </a:r>
            <a:r>
              <a:rPr kumimoji="1" lang="zh-CN" altLang="en-US" sz="2400" dirty="0" smtClean="0"/>
              <a:t>优酷路由宝</a:t>
            </a:r>
            <a:endParaRPr kumimoji="1" lang="en-US" altLang="zh-CN" sz="2400" dirty="0" smtClean="0"/>
          </a:p>
          <a:p>
            <a:pPr marL="742950" lvl="1" indent="-285750">
              <a:buFont typeface="Wingdings" charset="2"/>
              <a:buChar char="p"/>
            </a:pPr>
            <a:r>
              <a:rPr kumimoji="1" lang="en-US" altLang="zh-CN" sz="2400" dirty="0" smtClean="0"/>
              <a:t>OS: </a:t>
            </a:r>
            <a:r>
              <a:rPr kumimoji="1" lang="zh-CN" altLang="en-US" sz="2400" dirty="0" smtClean="0"/>
              <a:t>定制</a:t>
            </a:r>
            <a:r>
              <a:rPr kumimoji="1" lang="en-US" altLang="zh-CN" sz="2400" dirty="0" err="1" smtClean="0"/>
              <a:t>Openwrt</a:t>
            </a:r>
            <a:endParaRPr kumimoji="1" lang="en-US" altLang="zh-CN" sz="2400" dirty="0" smtClean="0"/>
          </a:p>
          <a:p>
            <a:pPr marL="742950" lvl="1" indent="-285750">
              <a:buFont typeface="Wingdings" charset="2"/>
              <a:buChar char="p"/>
            </a:pPr>
            <a:r>
              <a:rPr kumimoji="1" lang="zh-CN" altLang="en-US" sz="2400" dirty="0" smtClean="0"/>
              <a:t>存储</a:t>
            </a:r>
            <a:r>
              <a:rPr kumimoji="1" lang="en-US" altLang="zh-CN" sz="2400" dirty="0" smtClean="0"/>
              <a:t>: 8G</a:t>
            </a:r>
            <a:r>
              <a:rPr kumimoji="1" lang="zh-CN" altLang="en-US" sz="2400" dirty="0" smtClean="0"/>
              <a:t>内嵌</a:t>
            </a:r>
            <a:r>
              <a:rPr kumimoji="1" lang="en-US" altLang="zh-CN" sz="2400" dirty="0" smtClean="0"/>
              <a:t>TF</a:t>
            </a:r>
            <a:r>
              <a:rPr kumimoji="1" lang="zh-CN" altLang="en-US" sz="2400" dirty="0" smtClean="0"/>
              <a:t>卡</a:t>
            </a:r>
            <a:endParaRPr kumimoji="1" lang="zh-CN" altLang="en-US" sz="2400" dirty="0"/>
          </a:p>
        </p:txBody>
      </p:sp>
      <p:sp>
        <p:nvSpPr>
          <p:cNvPr id="10" name="矩形 9"/>
          <p:cNvSpPr/>
          <p:nvPr/>
        </p:nvSpPr>
        <p:spPr>
          <a:xfrm>
            <a:off x="575733" y="1916827"/>
            <a:ext cx="8153400" cy="187826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4"/>
          <a:stretch>
            <a:fillRect/>
          </a:stretch>
        </p:blipFill>
        <p:spPr>
          <a:xfrm>
            <a:off x="900113" y="2204246"/>
            <a:ext cx="1518274" cy="1354667"/>
          </a:xfrm>
          <a:prstGeom prst="rect">
            <a:avLst/>
          </a:prstGeom>
        </p:spPr>
      </p:pic>
      <p:sp>
        <p:nvSpPr>
          <p:cNvPr id="16" name="文本框 15"/>
          <p:cNvSpPr txBox="1"/>
          <p:nvPr/>
        </p:nvSpPr>
        <p:spPr>
          <a:xfrm>
            <a:off x="601569" y="4130281"/>
            <a:ext cx="8547229" cy="1815882"/>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真实系统策略测量</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被动测量：逆向工程，文件系统监控，流量监控</a:t>
            </a:r>
            <a:endParaRPr kumimoji="1" lang="en-US" altLang="zh-CN" sz="20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主动测量：客户端主动请求交互、爬虫</a:t>
            </a:r>
            <a:endParaRPr kumimoji="1" lang="en-US" altLang="zh-CN" sz="2400" dirty="0" smtClean="0">
              <a:latin typeface="微软雅黑"/>
              <a:ea typeface="微软雅黑"/>
              <a:cs typeface="微软雅黑"/>
            </a:endParaRPr>
          </a:p>
        </p:txBody>
      </p:sp>
      <p:sp>
        <p:nvSpPr>
          <p:cNvPr id="11"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294927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cmear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912" y="2111239"/>
            <a:ext cx="5558443" cy="3678381"/>
          </a:xfrm>
          <a:prstGeom prst="rect">
            <a:avLst/>
          </a:prstGeom>
        </p:spPr>
      </p:pic>
      <p:sp>
        <p:nvSpPr>
          <p:cNvPr id="3" name="内容占位符 2"/>
          <p:cNvSpPr>
            <a:spLocks noGrp="1"/>
          </p:cNvSpPr>
          <p:nvPr>
            <p:ph sz="quarter" idx="1"/>
          </p:nvPr>
        </p:nvSpPr>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endParaRPr kumimoji="1" lang="zh-CN" altLang="en-US" dirty="0"/>
          </a:p>
        </p:txBody>
      </p:sp>
      <p:pic>
        <p:nvPicPr>
          <p:cNvPr id="14" name="图片 13"/>
          <p:cNvPicPr>
            <a:picLocks noChangeAspect="1"/>
          </p:cNvPicPr>
          <p:nvPr/>
        </p:nvPicPr>
        <p:blipFill>
          <a:blip r:embed="rId4"/>
          <a:stretch>
            <a:fillRect/>
          </a:stretch>
        </p:blipFill>
        <p:spPr>
          <a:xfrm>
            <a:off x="704694" y="4963216"/>
            <a:ext cx="2321218" cy="1524000"/>
          </a:xfrm>
          <a:prstGeom prst="rect">
            <a:avLst/>
          </a:prstGeom>
        </p:spPr>
      </p:pic>
      <p:sp>
        <p:nvSpPr>
          <p:cNvPr id="15" name="文本框 14"/>
          <p:cNvSpPr txBox="1"/>
          <p:nvPr/>
        </p:nvSpPr>
        <p:spPr>
          <a:xfrm>
            <a:off x="594787" y="1625997"/>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系统框架</a:t>
            </a:r>
            <a:endParaRPr kumimoji="1" lang="zh-CN" altLang="en-US" sz="2800" dirty="0">
              <a:latin typeface="微软雅黑"/>
              <a:ea typeface="微软雅黑"/>
              <a:cs typeface="微软雅黑"/>
            </a:endParaRPr>
          </a:p>
        </p:txBody>
      </p:sp>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875800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unkpe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3751492"/>
            <a:ext cx="3797440" cy="2439772"/>
          </a:xfrm>
          <a:prstGeom prst="rect">
            <a:avLst/>
          </a:prstGeom>
        </p:spPr>
      </p:pic>
      <p:sp>
        <p:nvSpPr>
          <p:cNvPr id="8" name="文本框 7"/>
          <p:cNvSpPr txBox="1"/>
          <p:nvPr/>
        </p:nvSpPr>
        <p:spPr>
          <a:xfrm>
            <a:off x="577854" y="1625997"/>
            <a:ext cx="8298906" cy="1261884"/>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全局内容部署和用户路由策略</a:t>
            </a:r>
            <a:endParaRPr kumimoji="1" lang="en-US" altLang="zh-CN" sz="28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随机部署</a:t>
            </a:r>
            <a:endParaRPr kumimoji="1" lang="en-US" altLang="zh-CN" sz="24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就近路由</a:t>
            </a:r>
            <a:endParaRPr kumimoji="1" lang="zh-CN" altLang="en-US" sz="2400" dirty="0">
              <a:latin typeface="微软雅黑"/>
              <a:ea typeface="微软雅黑"/>
              <a:cs typeface="微软雅黑"/>
            </a:endParaRPr>
          </a:p>
        </p:txBody>
      </p:sp>
      <p:pic>
        <p:nvPicPr>
          <p:cNvPr id="13" name="图片 12"/>
          <p:cNvPicPr>
            <a:picLocks noChangeAspect="1"/>
          </p:cNvPicPr>
          <p:nvPr/>
        </p:nvPicPr>
        <p:blipFill>
          <a:blip r:embed="rId4"/>
          <a:stretch>
            <a:fillRect/>
          </a:stretch>
        </p:blipFill>
        <p:spPr>
          <a:xfrm>
            <a:off x="3770164" y="2315851"/>
            <a:ext cx="2141682" cy="1500542"/>
          </a:xfrm>
          <a:prstGeom prst="rect">
            <a:avLst/>
          </a:prstGeom>
        </p:spPr>
      </p:pic>
      <p:pic>
        <p:nvPicPr>
          <p:cNvPr id="15" name="图片 14" descr="IP_area_outall.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636" y="-230675"/>
            <a:ext cx="5299364" cy="6486840"/>
          </a:xfrm>
          <a:prstGeom prst="rect">
            <a:avLst/>
          </a:prstGeom>
        </p:spPr>
      </p:pic>
      <p:sp>
        <p:nvSpPr>
          <p:cNvPr id="16" name="矩形 15"/>
          <p:cNvSpPr/>
          <p:nvPr/>
        </p:nvSpPr>
        <p:spPr>
          <a:xfrm>
            <a:off x="6155765" y="2718292"/>
            <a:ext cx="4572000" cy="400110"/>
          </a:xfrm>
          <a:prstGeom prst="rect">
            <a:avLst/>
          </a:prstGeom>
        </p:spPr>
        <p:txBody>
          <a:bodyPr>
            <a:spAutoFit/>
          </a:bodyPr>
          <a:lstStyle/>
          <a:p>
            <a:r>
              <a:rPr lang="zh-CN" altLang="en-US" sz="2000" dirty="0" smtClean="0"/>
              <a:t>边缘热点分布</a:t>
            </a:r>
            <a:endParaRPr lang="zh-CN" altLang="en-US" sz="2000" dirty="0"/>
          </a:p>
        </p:txBody>
      </p:sp>
      <p:sp>
        <p:nvSpPr>
          <p:cNvPr id="17" name="矩形 16"/>
          <p:cNvSpPr/>
          <p:nvPr/>
        </p:nvSpPr>
        <p:spPr>
          <a:xfrm>
            <a:off x="900113" y="6174331"/>
            <a:ext cx="4572000" cy="400110"/>
          </a:xfrm>
          <a:prstGeom prst="rect">
            <a:avLst/>
          </a:prstGeom>
        </p:spPr>
        <p:txBody>
          <a:bodyPr>
            <a:spAutoFit/>
          </a:bodyPr>
          <a:lstStyle/>
          <a:p>
            <a:r>
              <a:rPr lang="zh-CN" altLang="en-US" sz="2000" dirty="0" smtClean="0"/>
              <a:t>内容副本的地域分布比例</a:t>
            </a:r>
            <a:endParaRPr lang="zh-CN" altLang="en-US" sz="2000" dirty="0"/>
          </a:p>
        </p:txBody>
      </p:sp>
      <p:sp>
        <p:nvSpPr>
          <p:cNvPr id="18" name="矩形 17"/>
          <p:cNvSpPr/>
          <p:nvPr/>
        </p:nvSpPr>
        <p:spPr>
          <a:xfrm>
            <a:off x="4745018" y="6174331"/>
            <a:ext cx="4572000" cy="400110"/>
          </a:xfrm>
          <a:prstGeom prst="rect">
            <a:avLst/>
          </a:prstGeom>
        </p:spPr>
        <p:txBody>
          <a:bodyPr>
            <a:spAutoFit/>
          </a:bodyPr>
          <a:lstStyle/>
          <a:p>
            <a:r>
              <a:rPr lang="zh-CN" altLang="en-US" sz="2000" dirty="0" smtClean="0"/>
              <a:t>内容热点服务用户的分布比例</a:t>
            </a:r>
            <a:endParaRPr lang="zh-CN" altLang="en-US" sz="2000" dirty="0"/>
          </a:p>
        </p:txBody>
      </p:sp>
      <p:sp>
        <p:nvSpPr>
          <p:cNvPr id="10"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696890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unk_seed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847" y="3243291"/>
            <a:ext cx="4210981" cy="2515586"/>
          </a:xfrm>
          <a:prstGeom prst="rect">
            <a:avLst/>
          </a:prstGeom>
        </p:spPr>
      </p:pic>
      <p:sp>
        <p:nvSpPr>
          <p:cNvPr id="9" name="文本框 8"/>
          <p:cNvSpPr txBox="1"/>
          <p:nvPr/>
        </p:nvSpPr>
        <p:spPr>
          <a:xfrm>
            <a:off x="900113" y="5980611"/>
            <a:ext cx="2555545" cy="369332"/>
          </a:xfrm>
          <a:prstGeom prst="rect">
            <a:avLst/>
          </a:prstGeom>
          <a:noFill/>
        </p:spPr>
        <p:txBody>
          <a:bodyPr wrap="none" rtlCol="0">
            <a:spAutoFit/>
          </a:bodyPr>
          <a:lstStyle/>
          <a:p>
            <a:r>
              <a:rPr kumimoji="1" lang="zh-CN" altLang="en-US" dirty="0" smtClean="0"/>
              <a:t>流行度 </a:t>
            </a:r>
            <a:r>
              <a:rPr kumimoji="1" lang="en-US" altLang="zh-CN" dirty="0" err="1" smtClean="0"/>
              <a:t>vs</a:t>
            </a:r>
            <a:r>
              <a:rPr kumimoji="1" lang="zh-CN" altLang="en-US" dirty="0" smtClean="0"/>
              <a:t> 内容部署数量</a:t>
            </a:r>
            <a:endParaRPr kumimoji="1" lang="zh-CN" altLang="en-US" dirty="0"/>
          </a:p>
        </p:txBody>
      </p:sp>
      <p:pic>
        <p:nvPicPr>
          <p:cNvPr id="6" name="图片 5" descr="chunk_seed_view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18" y="3174014"/>
            <a:ext cx="4326949" cy="2584863"/>
          </a:xfrm>
          <a:prstGeom prst="rect">
            <a:avLst/>
          </a:prstGeom>
        </p:spPr>
      </p:pic>
      <p:sp>
        <p:nvSpPr>
          <p:cNvPr id="8" name="文本框 7"/>
          <p:cNvSpPr txBox="1"/>
          <p:nvPr/>
        </p:nvSpPr>
        <p:spPr>
          <a:xfrm>
            <a:off x="573453" y="1625997"/>
            <a:ext cx="8298906" cy="892552"/>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目前策略有效性</a:t>
            </a:r>
          </a:p>
          <a:p>
            <a:pPr marL="914400" lvl="1" indent="-457200">
              <a:buFont typeface="Wingdings" charset="2"/>
              <a:buChar char="ü"/>
            </a:pPr>
            <a:r>
              <a:rPr kumimoji="1" lang="zh-CN" altLang="en-US" sz="2400" dirty="0" smtClean="0">
                <a:latin typeface="微软雅黑"/>
                <a:ea typeface="微软雅黑"/>
                <a:cs typeface="微软雅黑"/>
              </a:rPr>
              <a:t>部署副本不能及时更随内容流行度变化</a:t>
            </a:r>
            <a:endParaRPr kumimoji="1" lang="en-US" altLang="zh-CN" sz="2400" dirty="0" smtClean="0">
              <a:latin typeface="微软雅黑"/>
              <a:ea typeface="微软雅黑"/>
              <a:cs typeface="微软雅黑"/>
            </a:endParaRPr>
          </a:p>
        </p:txBody>
      </p:sp>
      <p:sp>
        <p:nvSpPr>
          <p:cNvPr id="11" name="文本框 10"/>
          <p:cNvSpPr txBox="1"/>
          <p:nvPr/>
        </p:nvSpPr>
        <p:spPr>
          <a:xfrm>
            <a:off x="4555067" y="5980611"/>
            <a:ext cx="4198761" cy="369332"/>
          </a:xfrm>
          <a:prstGeom prst="rect">
            <a:avLst/>
          </a:prstGeom>
          <a:noFill/>
        </p:spPr>
        <p:txBody>
          <a:bodyPr wrap="none" rtlCol="0">
            <a:spAutoFit/>
          </a:bodyPr>
          <a:lstStyle/>
          <a:p>
            <a:r>
              <a:rPr kumimoji="1" lang="zh-CN" altLang="en-US" dirty="0" smtClean="0"/>
              <a:t>流行度 </a:t>
            </a:r>
            <a:r>
              <a:rPr kumimoji="1" lang="zh-CN" altLang="zh-CN" dirty="0"/>
              <a:t>/</a:t>
            </a:r>
            <a:r>
              <a:rPr kumimoji="1" lang="zh-CN" altLang="en-US" dirty="0" smtClean="0"/>
              <a:t> 内容部署数量随时间变化情况</a:t>
            </a:r>
            <a:endParaRPr kumimoji="1" lang="zh-CN" altLang="en-US" dirty="0"/>
          </a:p>
        </p:txBody>
      </p:sp>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2463726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07144" y="4584503"/>
            <a:ext cx="2590704" cy="1826772"/>
          </a:xfrm>
          <a:prstGeom prst="rect">
            <a:avLst/>
          </a:prstGeom>
        </p:spPr>
      </p:pic>
      <p:pic>
        <p:nvPicPr>
          <p:cNvPr id="6" name="图片 5"/>
          <p:cNvPicPr>
            <a:picLocks noChangeAspect="1"/>
          </p:cNvPicPr>
          <p:nvPr/>
        </p:nvPicPr>
        <p:blipFill>
          <a:blip r:embed="rId4"/>
          <a:stretch>
            <a:fillRect/>
          </a:stretch>
        </p:blipFill>
        <p:spPr>
          <a:xfrm>
            <a:off x="5139765" y="4584503"/>
            <a:ext cx="2504425" cy="1826772"/>
          </a:xfrm>
          <a:prstGeom prst="rect">
            <a:avLst/>
          </a:prstGeom>
        </p:spPr>
      </p:pic>
      <p:pic>
        <p:nvPicPr>
          <p:cNvPr id="8" name="图片 7"/>
          <p:cNvPicPr>
            <a:picLocks noChangeAspect="1"/>
          </p:cNvPicPr>
          <p:nvPr/>
        </p:nvPicPr>
        <p:blipFill>
          <a:blip r:embed="rId5"/>
          <a:stretch>
            <a:fillRect/>
          </a:stretch>
        </p:blipFill>
        <p:spPr>
          <a:xfrm>
            <a:off x="5139765" y="1549400"/>
            <a:ext cx="3302000" cy="800100"/>
          </a:xfrm>
          <a:prstGeom prst="rect">
            <a:avLst/>
          </a:prstGeom>
        </p:spPr>
      </p:pic>
      <p:pic>
        <p:nvPicPr>
          <p:cNvPr id="11" name="图片 10"/>
          <p:cNvPicPr>
            <a:picLocks noChangeAspect="1"/>
          </p:cNvPicPr>
          <p:nvPr/>
        </p:nvPicPr>
        <p:blipFill>
          <a:blip r:embed="rId6"/>
          <a:stretch>
            <a:fillRect/>
          </a:stretch>
        </p:blipFill>
        <p:spPr>
          <a:xfrm>
            <a:off x="1076314" y="2995467"/>
            <a:ext cx="2549280" cy="1610072"/>
          </a:xfrm>
          <a:prstGeom prst="rect">
            <a:avLst/>
          </a:prstGeom>
        </p:spPr>
      </p:pic>
      <p:pic>
        <p:nvPicPr>
          <p:cNvPr id="12" name="图片 11"/>
          <p:cNvPicPr>
            <a:picLocks noChangeAspect="1"/>
          </p:cNvPicPr>
          <p:nvPr/>
        </p:nvPicPr>
        <p:blipFill>
          <a:blip r:embed="rId7"/>
          <a:stretch>
            <a:fillRect/>
          </a:stretch>
        </p:blipFill>
        <p:spPr>
          <a:xfrm>
            <a:off x="5062956" y="2978762"/>
            <a:ext cx="2881393" cy="1573113"/>
          </a:xfrm>
          <a:prstGeom prst="rect">
            <a:avLst/>
          </a:prstGeom>
        </p:spPr>
      </p:pic>
      <p:sp>
        <p:nvSpPr>
          <p:cNvPr id="9" name="文本框 8"/>
          <p:cNvSpPr txBox="1"/>
          <p:nvPr/>
        </p:nvSpPr>
        <p:spPr>
          <a:xfrm>
            <a:off x="573453" y="1625997"/>
            <a:ext cx="8298906" cy="2000548"/>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区域用户视频偏好差异</a:t>
            </a:r>
          </a:p>
          <a:p>
            <a:pPr marL="914400" lvl="1" indent="-457200">
              <a:buFont typeface="Wingdings" charset="2"/>
              <a:buChar char="ü"/>
            </a:pPr>
            <a:r>
              <a:rPr kumimoji="1" lang="zh-CN" altLang="en-US" sz="2400" dirty="0" smtClean="0">
                <a:latin typeface="微软雅黑"/>
                <a:ea typeface="微软雅黑"/>
                <a:cs typeface="微软雅黑"/>
              </a:rPr>
              <a:t>局部区域用户视频偏好差异大</a:t>
            </a:r>
            <a:endParaRPr kumimoji="1" lang="en-US" altLang="zh-CN" sz="24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边缘个</a:t>
            </a:r>
            <a:r>
              <a:rPr kumimoji="1" lang="zh-CN" altLang="en-US" sz="2400" dirty="0">
                <a:latin typeface="微软雅黑"/>
                <a:ea typeface="微软雅黑"/>
                <a:cs typeface="微软雅黑"/>
              </a:rPr>
              <a:t>性化内容分发需求</a:t>
            </a:r>
          </a:p>
          <a:p>
            <a:pPr marL="914400" lvl="1" indent="-457200">
              <a:buFont typeface="Wingdings" charset="2"/>
              <a:buChar char="ü"/>
            </a:pPr>
            <a:endParaRPr kumimoji="1" lang="en-US" altLang="zh-CN" sz="2400" dirty="0">
              <a:latin typeface="微软雅黑"/>
              <a:ea typeface="微软雅黑"/>
              <a:cs typeface="微软雅黑"/>
            </a:endParaRPr>
          </a:p>
          <a:p>
            <a:pPr marL="914400" lvl="1" indent="-457200">
              <a:buFont typeface="Wingdings" charset="2"/>
              <a:buChar char="ü"/>
            </a:pPr>
            <a:endParaRPr kumimoji="1" lang="en-US" altLang="zh-CN" sz="2400" dirty="0" smtClean="0">
              <a:latin typeface="微软雅黑"/>
              <a:ea typeface="微软雅黑"/>
              <a:cs typeface="微软雅黑"/>
            </a:endParaRPr>
          </a:p>
        </p:txBody>
      </p:sp>
      <p:sp>
        <p:nvSpPr>
          <p:cNvPr id="13"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3519164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353713" y="3443799"/>
            <a:ext cx="2804117" cy="2240733"/>
          </a:xfrm>
          <a:prstGeom prst="rect">
            <a:avLst/>
          </a:prstGeom>
        </p:spPr>
      </p:pic>
      <p:sp>
        <p:nvSpPr>
          <p:cNvPr id="11" name="矩形 10"/>
          <p:cNvSpPr/>
          <p:nvPr/>
        </p:nvSpPr>
        <p:spPr>
          <a:xfrm>
            <a:off x="3885587" y="5803998"/>
            <a:ext cx="3333750" cy="369332"/>
          </a:xfrm>
          <a:prstGeom prst="rect">
            <a:avLst/>
          </a:prstGeom>
        </p:spPr>
        <p:txBody>
          <a:bodyPr wrap="square">
            <a:spAutoFit/>
          </a:bodyPr>
          <a:lstStyle/>
          <a:p>
            <a:r>
              <a:rPr lang="zh-CN" altLang="en-US" dirty="0" smtClean="0"/>
              <a:t>边缘热点的负载分布</a:t>
            </a:r>
            <a:endParaRPr lang="zh-CN" altLang="en-US" dirty="0"/>
          </a:p>
        </p:txBody>
      </p:sp>
      <p:pic>
        <p:nvPicPr>
          <p:cNvPr id="9" name="图片 8"/>
          <p:cNvPicPr>
            <a:picLocks noChangeAspect="1"/>
          </p:cNvPicPr>
          <p:nvPr/>
        </p:nvPicPr>
        <p:blipFill>
          <a:blip r:embed="rId4"/>
          <a:stretch>
            <a:fillRect/>
          </a:stretch>
        </p:blipFill>
        <p:spPr>
          <a:xfrm>
            <a:off x="6021798" y="3443799"/>
            <a:ext cx="2779307" cy="2240733"/>
          </a:xfrm>
          <a:prstGeom prst="rect">
            <a:avLst/>
          </a:prstGeom>
        </p:spPr>
      </p:pic>
      <p:sp>
        <p:nvSpPr>
          <p:cNvPr id="12" name="矩形 11"/>
          <p:cNvSpPr/>
          <p:nvPr/>
        </p:nvSpPr>
        <p:spPr>
          <a:xfrm>
            <a:off x="6251719" y="5810904"/>
            <a:ext cx="3333750" cy="369332"/>
          </a:xfrm>
          <a:prstGeom prst="rect">
            <a:avLst/>
          </a:prstGeom>
        </p:spPr>
        <p:txBody>
          <a:bodyPr wrap="square">
            <a:spAutoFit/>
          </a:bodyPr>
          <a:lstStyle/>
          <a:p>
            <a:r>
              <a:rPr lang="zh-CN" altLang="en-US" dirty="0" smtClean="0"/>
              <a:t>边缘热点负载变化相关性</a:t>
            </a:r>
            <a:endParaRPr lang="zh-CN" altLang="en-US" dirty="0"/>
          </a:p>
        </p:txBody>
      </p:sp>
      <p:sp>
        <p:nvSpPr>
          <p:cNvPr id="13" name="文本框 12"/>
          <p:cNvSpPr txBox="1"/>
          <p:nvPr/>
        </p:nvSpPr>
        <p:spPr>
          <a:xfrm>
            <a:off x="502199" y="1614095"/>
            <a:ext cx="8298906" cy="1261884"/>
          </a:xfrm>
          <a:prstGeom prst="rect">
            <a:avLst/>
          </a:prstGeom>
          <a:noFill/>
        </p:spPr>
        <p:txBody>
          <a:bodyPr wrap="square" rtlCol="0">
            <a:spAutoFit/>
          </a:bodyPr>
          <a:lstStyle/>
          <a:p>
            <a:pPr marL="84138" lvl="1" indent="373063">
              <a:buFont typeface="Wingdings" charset="2"/>
              <a:buChar char="l"/>
            </a:pPr>
            <a:r>
              <a:rPr kumimoji="1" lang="zh-CN" altLang="en-US" sz="2800" dirty="0" smtClean="0">
                <a:latin typeface="微软雅黑"/>
                <a:ea typeface="微软雅黑"/>
                <a:cs typeface="微软雅黑"/>
              </a:rPr>
              <a:t>边缘热点负载特性：</a:t>
            </a:r>
            <a:endParaRPr kumimoji="1" lang="en-US" altLang="zh-CN" sz="2800" dirty="0">
              <a:latin typeface="微软雅黑"/>
              <a:ea typeface="微软雅黑"/>
              <a:cs typeface="微软雅黑"/>
            </a:endParaRPr>
          </a:p>
          <a:p>
            <a:pPr marL="1076325" lvl="2" indent="-447675">
              <a:buFont typeface="Wingdings" charset="2"/>
              <a:buChar char="ü"/>
            </a:pPr>
            <a:r>
              <a:rPr lang="zh-CN" altLang="en-US" sz="2400" dirty="0" smtClean="0">
                <a:latin typeface="微软雅黑"/>
                <a:ea typeface="微软雅黑"/>
                <a:cs typeface="微软雅黑"/>
              </a:rPr>
              <a:t>负载差异化分布</a:t>
            </a:r>
            <a:endParaRPr lang="en-US" altLang="zh-CN" sz="2400" dirty="0">
              <a:latin typeface="微软雅黑"/>
              <a:ea typeface="微软雅黑"/>
              <a:cs typeface="微软雅黑"/>
            </a:endParaRPr>
          </a:p>
          <a:p>
            <a:pPr marL="1076325" lvl="2" indent="-447675">
              <a:buFont typeface="Wingdings" charset="2"/>
              <a:buChar char="ü"/>
            </a:pPr>
            <a:r>
              <a:rPr lang="zh-CN" altLang="en-US" sz="2400" dirty="0" smtClean="0">
                <a:latin typeface="微软雅黑"/>
                <a:ea typeface="微软雅黑"/>
                <a:cs typeface="微软雅黑"/>
              </a:rPr>
              <a:t>热点间协助分发潜力大</a:t>
            </a:r>
            <a:endParaRPr lang="en-US" altLang="zh-CN" sz="2400" dirty="0">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322371" y="3393677"/>
            <a:ext cx="2894962" cy="2290855"/>
          </a:xfrm>
          <a:prstGeom prst="rect">
            <a:avLst/>
          </a:prstGeom>
        </p:spPr>
      </p:pic>
      <p:sp>
        <p:nvSpPr>
          <p:cNvPr id="10" name="矩形 9"/>
          <p:cNvSpPr/>
          <p:nvPr/>
        </p:nvSpPr>
        <p:spPr>
          <a:xfrm>
            <a:off x="335881" y="5810904"/>
            <a:ext cx="3549706" cy="369332"/>
          </a:xfrm>
          <a:prstGeom prst="rect">
            <a:avLst/>
          </a:prstGeom>
        </p:spPr>
        <p:txBody>
          <a:bodyPr wrap="square">
            <a:spAutoFit/>
          </a:bodyPr>
          <a:lstStyle/>
          <a:p>
            <a:r>
              <a:rPr lang="zh-CN" altLang="en-US" dirty="0" smtClean="0"/>
              <a:t>不同城市区域边缘热点</a:t>
            </a:r>
            <a:r>
              <a:rPr lang="zh-CN" altLang="en-US" dirty="0" smtClean="0"/>
              <a:t>负载</a:t>
            </a:r>
            <a:r>
              <a:rPr lang="zh-CN" altLang="en-US" dirty="0" smtClean="0"/>
              <a:t>分布</a:t>
            </a:r>
            <a:endParaRPr lang="zh-CN" altLang="en-US" dirty="0"/>
          </a:p>
        </p:txBody>
      </p:sp>
      <p:sp>
        <p:nvSpPr>
          <p:cNvPr id="15"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4152117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1381894" y="2377321"/>
            <a:ext cx="7762106" cy="4416179"/>
            <a:chOff x="823052" y="2360652"/>
            <a:chExt cx="7762106" cy="4416179"/>
          </a:xfrm>
        </p:grpSpPr>
        <p:pic>
          <p:nvPicPr>
            <p:cNvPr id="4" name="图片 3"/>
            <p:cNvPicPr>
              <a:picLocks noChangeAspect="1"/>
            </p:cNvPicPr>
            <p:nvPr/>
          </p:nvPicPr>
          <p:blipFill>
            <a:blip r:embed="rId3"/>
            <a:stretch>
              <a:fillRect/>
            </a:stretch>
          </p:blipFill>
          <p:spPr>
            <a:xfrm>
              <a:off x="2325038" y="3243527"/>
              <a:ext cx="4900203" cy="3533304"/>
            </a:xfrm>
            <a:prstGeom prst="rect">
              <a:avLst/>
            </a:prstGeom>
          </p:spPr>
        </p:pic>
        <p:pic>
          <p:nvPicPr>
            <p:cNvPr id="10" name="图片 9"/>
            <p:cNvPicPr>
              <a:picLocks noChangeAspect="1"/>
            </p:cNvPicPr>
            <p:nvPr/>
          </p:nvPicPr>
          <p:blipFill>
            <a:blip r:embed="rId4"/>
            <a:stretch>
              <a:fillRect/>
            </a:stretch>
          </p:blipFill>
          <p:spPr>
            <a:xfrm>
              <a:off x="823052" y="2360652"/>
              <a:ext cx="4499152" cy="693113"/>
            </a:xfrm>
            <a:prstGeom prst="rect">
              <a:avLst/>
            </a:prstGeom>
          </p:spPr>
        </p:pic>
        <p:pic>
          <p:nvPicPr>
            <p:cNvPr id="11" name="图片 10"/>
            <p:cNvPicPr>
              <a:picLocks noChangeAspect="1"/>
            </p:cNvPicPr>
            <p:nvPr/>
          </p:nvPicPr>
          <p:blipFill>
            <a:blip r:embed="rId5"/>
            <a:stretch>
              <a:fillRect/>
            </a:stretch>
          </p:blipFill>
          <p:spPr>
            <a:xfrm>
              <a:off x="4682475" y="2360652"/>
              <a:ext cx="3902683" cy="581251"/>
            </a:xfrm>
            <a:prstGeom prst="rect">
              <a:avLst/>
            </a:prstGeom>
          </p:spPr>
        </p:pic>
      </p:grpSp>
      <p:sp>
        <p:nvSpPr>
          <p:cNvPr id="14" name="文本框 13"/>
          <p:cNvSpPr txBox="1"/>
          <p:nvPr/>
        </p:nvSpPr>
        <p:spPr>
          <a:xfrm>
            <a:off x="230080" y="1625997"/>
            <a:ext cx="8298906" cy="523220"/>
          </a:xfrm>
          <a:prstGeom prst="rect">
            <a:avLst/>
          </a:prstGeom>
          <a:noFill/>
        </p:spPr>
        <p:txBody>
          <a:bodyPr wrap="square" rtlCol="0">
            <a:spAutoFit/>
          </a:bodyPr>
          <a:lstStyle/>
          <a:p>
            <a:pPr marL="355600" lvl="1">
              <a:buFont typeface="Wingdings" charset="2"/>
              <a:buChar char="l"/>
            </a:pPr>
            <a:r>
              <a:rPr kumimoji="1" lang="zh-CN" altLang="en-US" sz="2800" dirty="0" smtClean="0">
                <a:latin typeface="微软雅黑"/>
                <a:ea typeface="微软雅黑"/>
                <a:cs typeface="微软雅黑"/>
              </a:rPr>
              <a:t>用户路由问题建模</a:t>
            </a:r>
            <a:endParaRPr kumimoji="1" lang="en-US" altLang="zh-CN" sz="2800" dirty="0" smtClean="0">
              <a:latin typeface="微软雅黑"/>
              <a:ea typeface="微软雅黑"/>
              <a:cs typeface="微软雅黑"/>
            </a:endParaRPr>
          </a:p>
        </p:txBody>
      </p:sp>
      <p:sp>
        <p:nvSpPr>
          <p:cNvPr id="18" name="椭圆 17"/>
          <p:cNvSpPr/>
          <p:nvPr/>
        </p:nvSpPr>
        <p:spPr>
          <a:xfrm>
            <a:off x="4910667" y="2210773"/>
            <a:ext cx="2404533" cy="924214"/>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4492755" y="2958572"/>
            <a:ext cx="902811"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复制开销</a:t>
            </a:r>
            <a:endParaRPr kumimoji="1" lang="zh-CN" altLang="en-US" sz="1400" dirty="0">
              <a:solidFill>
                <a:srgbClr val="3366FF"/>
              </a:solidFill>
              <a:latin typeface="微软雅黑"/>
              <a:ea typeface="微软雅黑"/>
              <a:cs typeface="微软雅黑"/>
            </a:endParaRPr>
          </a:p>
        </p:txBody>
      </p:sp>
      <p:sp>
        <p:nvSpPr>
          <p:cNvPr id="20" name="椭圆 19"/>
          <p:cNvSpPr/>
          <p:nvPr/>
        </p:nvSpPr>
        <p:spPr>
          <a:xfrm>
            <a:off x="1381894" y="2210773"/>
            <a:ext cx="2851439" cy="9242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900113" y="2981098"/>
            <a:ext cx="902811"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用户体验</a:t>
            </a:r>
            <a:endParaRPr kumimoji="1" lang="zh-CN" altLang="en-US" sz="1400" dirty="0">
              <a:solidFill>
                <a:srgbClr val="FF0000"/>
              </a:solidFill>
              <a:latin typeface="微软雅黑"/>
              <a:ea typeface="微软雅黑"/>
              <a:cs typeface="微软雅黑"/>
            </a:endParaRPr>
          </a:p>
        </p:txBody>
      </p:sp>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2900543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164666" y="2860472"/>
            <a:ext cx="3427235" cy="2024786"/>
          </a:xfrm>
          <a:prstGeom prst="rect">
            <a:avLst/>
          </a:prstGeom>
        </p:spPr>
      </p:pic>
      <p:pic>
        <p:nvPicPr>
          <p:cNvPr id="4" name="图片 3"/>
          <p:cNvPicPr>
            <a:picLocks noChangeAspect="1"/>
          </p:cNvPicPr>
          <p:nvPr/>
        </p:nvPicPr>
        <p:blipFill>
          <a:blip r:embed="rId4"/>
          <a:stretch>
            <a:fillRect/>
          </a:stretch>
        </p:blipFill>
        <p:spPr>
          <a:xfrm>
            <a:off x="259195" y="2669166"/>
            <a:ext cx="4586112" cy="2445926"/>
          </a:xfrm>
          <a:prstGeom prst="rect">
            <a:avLst/>
          </a:prstGeom>
        </p:spPr>
      </p:pic>
      <p:pic>
        <p:nvPicPr>
          <p:cNvPr id="7" name="图片 6"/>
          <p:cNvPicPr>
            <a:picLocks noChangeAspect="1"/>
          </p:cNvPicPr>
          <p:nvPr/>
        </p:nvPicPr>
        <p:blipFill>
          <a:blip r:embed="rId5"/>
          <a:stretch>
            <a:fillRect/>
          </a:stretch>
        </p:blipFill>
        <p:spPr>
          <a:xfrm>
            <a:off x="695854" y="5373936"/>
            <a:ext cx="3762953" cy="717629"/>
          </a:xfrm>
          <a:prstGeom prst="rect">
            <a:avLst/>
          </a:prstGeom>
        </p:spPr>
      </p:pic>
      <p:sp>
        <p:nvSpPr>
          <p:cNvPr id="10" name="文本框 9"/>
          <p:cNvSpPr txBox="1"/>
          <p:nvPr/>
        </p:nvSpPr>
        <p:spPr>
          <a:xfrm>
            <a:off x="577771" y="1624965"/>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热点负载转移的最小费用最大流模型</a:t>
            </a:r>
          </a:p>
        </p:txBody>
      </p:sp>
      <p:sp>
        <p:nvSpPr>
          <p:cNvPr id="14" name="椭圆 13"/>
          <p:cNvSpPr/>
          <p:nvPr/>
        </p:nvSpPr>
        <p:spPr>
          <a:xfrm>
            <a:off x="6424508" y="2669166"/>
            <a:ext cx="675003" cy="61590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454633" y="2339587"/>
            <a:ext cx="4274536" cy="307777"/>
          </a:xfrm>
          <a:prstGeom prst="rect">
            <a:avLst/>
          </a:prstGeom>
          <a:noFill/>
        </p:spPr>
        <p:txBody>
          <a:bodyPr wrap="square" rtlCol="0">
            <a:spAutoFit/>
          </a:bodyPr>
          <a:lstStyle/>
          <a:p>
            <a:r>
              <a:rPr kumimoji="1" lang="zh-CN" altLang="en-US" sz="1400" dirty="0" smtClean="0">
                <a:solidFill>
                  <a:srgbClr val="FF0000"/>
                </a:solidFill>
                <a:latin typeface="微软雅黑"/>
                <a:ea typeface="微软雅黑"/>
                <a:cs typeface="微软雅黑"/>
              </a:rPr>
              <a:t>请求转移流量</a:t>
            </a:r>
            <a:endParaRPr kumimoji="1" lang="en-US" altLang="zh-CN" sz="1400" dirty="0" smtClean="0">
              <a:solidFill>
                <a:srgbClr val="FF0000"/>
              </a:solidFill>
              <a:latin typeface="微软雅黑"/>
              <a:ea typeface="微软雅黑"/>
              <a:cs typeface="微软雅黑"/>
            </a:endParaRPr>
          </a:p>
        </p:txBody>
      </p:sp>
      <p:pic>
        <p:nvPicPr>
          <p:cNvPr id="2" name="图片 1"/>
          <p:cNvPicPr>
            <a:picLocks noChangeAspect="1"/>
          </p:cNvPicPr>
          <p:nvPr/>
        </p:nvPicPr>
        <p:blipFill>
          <a:blip r:embed="rId6"/>
          <a:stretch>
            <a:fillRect/>
          </a:stretch>
        </p:blipFill>
        <p:spPr>
          <a:xfrm>
            <a:off x="6070811" y="5207796"/>
            <a:ext cx="1682165" cy="332280"/>
          </a:xfrm>
          <a:prstGeom prst="rect">
            <a:avLst/>
          </a:prstGeom>
        </p:spPr>
      </p:pic>
      <p:pic>
        <p:nvPicPr>
          <p:cNvPr id="9" name="图片 8"/>
          <p:cNvPicPr>
            <a:picLocks noChangeAspect="1"/>
          </p:cNvPicPr>
          <p:nvPr/>
        </p:nvPicPr>
        <p:blipFill>
          <a:blip r:embed="rId7"/>
          <a:stretch>
            <a:fillRect/>
          </a:stretch>
        </p:blipFill>
        <p:spPr>
          <a:xfrm>
            <a:off x="4728647" y="5560213"/>
            <a:ext cx="4188883" cy="356501"/>
          </a:xfrm>
          <a:prstGeom prst="rect">
            <a:avLst/>
          </a:prstGeom>
        </p:spPr>
      </p:pic>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170221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538181" y="3492202"/>
            <a:ext cx="4227867" cy="2490910"/>
          </a:xfrm>
          <a:prstGeom prst="rect">
            <a:avLst/>
          </a:prstGeom>
        </p:spPr>
      </p:pic>
      <p:sp>
        <p:nvSpPr>
          <p:cNvPr id="7" name="矩形 6"/>
          <p:cNvSpPr/>
          <p:nvPr/>
        </p:nvSpPr>
        <p:spPr>
          <a:xfrm>
            <a:off x="6110111" y="6096000"/>
            <a:ext cx="839969" cy="369332"/>
          </a:xfrm>
          <a:prstGeom prst="rect">
            <a:avLst/>
          </a:prstGeom>
        </p:spPr>
        <p:txBody>
          <a:bodyPr wrap="none">
            <a:spAutoFit/>
          </a:bodyPr>
          <a:lstStyle/>
          <a:p>
            <a:r>
              <a:rPr lang="en-US" altLang="zh-CN" dirty="0" err="1"/>
              <a:t>Gc</a:t>
            </a:r>
            <a:r>
              <a:rPr lang="en-US" altLang="zh-CN" dirty="0"/>
              <a:t>(V,E)</a:t>
            </a:r>
            <a:endParaRPr lang="zh-CN" altLang="en-US" dirty="0"/>
          </a:p>
        </p:txBody>
      </p:sp>
      <p:pic>
        <p:nvPicPr>
          <p:cNvPr id="10" name="图片 9"/>
          <p:cNvPicPr>
            <a:picLocks noChangeAspect="1"/>
          </p:cNvPicPr>
          <p:nvPr/>
        </p:nvPicPr>
        <p:blipFill>
          <a:blip r:embed="rId4"/>
          <a:stretch>
            <a:fillRect/>
          </a:stretch>
        </p:blipFill>
        <p:spPr>
          <a:xfrm>
            <a:off x="515057" y="2491992"/>
            <a:ext cx="3210277" cy="487077"/>
          </a:xfrm>
          <a:prstGeom prst="rect">
            <a:avLst/>
          </a:prstGeom>
        </p:spPr>
      </p:pic>
      <p:sp>
        <p:nvSpPr>
          <p:cNvPr id="17" name="文本框 16"/>
          <p:cNvSpPr txBox="1"/>
          <p:nvPr/>
        </p:nvSpPr>
        <p:spPr>
          <a:xfrm>
            <a:off x="560838" y="1624965"/>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感知内容偏好的流模型</a:t>
            </a:r>
          </a:p>
        </p:txBody>
      </p:sp>
      <p:pic>
        <p:nvPicPr>
          <p:cNvPr id="18" name="图片 17"/>
          <p:cNvPicPr>
            <a:picLocks noChangeAspect="1"/>
          </p:cNvPicPr>
          <p:nvPr/>
        </p:nvPicPr>
        <p:blipFill>
          <a:blip r:embed="rId5"/>
          <a:stretch>
            <a:fillRect/>
          </a:stretch>
        </p:blipFill>
        <p:spPr>
          <a:xfrm>
            <a:off x="1037167" y="3095272"/>
            <a:ext cx="2565400" cy="2755900"/>
          </a:xfrm>
          <a:prstGeom prst="rect">
            <a:avLst/>
          </a:prstGeom>
        </p:spPr>
      </p:pic>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9929586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内容提要</a:t>
            </a:r>
            <a:endParaRPr kumimoji="1" lang="zh-CN" altLang="en-US" dirty="0">
              <a:latin typeface="微软雅黑"/>
              <a:ea typeface="微软雅黑"/>
              <a:cs typeface="微软雅黑"/>
            </a:endParaRPr>
          </a:p>
        </p:txBody>
      </p:sp>
      <p:sp>
        <p:nvSpPr>
          <p:cNvPr id="4" name="文本框 3"/>
          <p:cNvSpPr txBox="1"/>
          <p:nvPr/>
        </p:nvSpPr>
        <p:spPr>
          <a:xfrm>
            <a:off x="900113" y="1791817"/>
            <a:ext cx="4237057" cy="3744615"/>
          </a:xfrm>
          <a:prstGeom prst="rect">
            <a:avLst/>
          </a:prstGeom>
          <a:noFill/>
        </p:spPr>
        <p:txBody>
          <a:bodyPr wrap="none" rtlCol="0">
            <a:spAutoFit/>
          </a:bodyPr>
          <a:lstStyle/>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研究背景</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问题和挑战</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研究框架</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主要</a:t>
            </a:r>
            <a:r>
              <a:rPr kumimoji="1" lang="zh-CN" altLang="en-US" sz="3200" dirty="0" smtClean="0">
                <a:latin typeface="微软雅黑"/>
                <a:ea typeface="微软雅黑"/>
                <a:cs typeface="微软雅黑"/>
              </a:rPr>
              <a:t>研究</a:t>
            </a:r>
            <a:r>
              <a:rPr kumimoji="1" lang="zh-CN" altLang="en-US" sz="3200" dirty="0" smtClean="0">
                <a:latin typeface="微软雅黑"/>
                <a:ea typeface="微软雅黑"/>
                <a:cs typeface="微软雅黑"/>
              </a:rPr>
              <a:t>内容</a:t>
            </a:r>
            <a:r>
              <a:rPr kumimoji="1" lang="zh-CN" altLang="en-US" sz="3200" dirty="0">
                <a:latin typeface="微软雅黑"/>
                <a:ea typeface="微软雅黑"/>
                <a:cs typeface="微软雅黑"/>
              </a:rPr>
              <a:t>&amp;</a:t>
            </a:r>
            <a:r>
              <a:rPr kumimoji="1" lang="zh-CN" altLang="en-US" sz="3200" dirty="0" smtClean="0">
                <a:latin typeface="微软雅黑"/>
                <a:ea typeface="微软雅黑"/>
                <a:cs typeface="微软雅黑"/>
              </a:rPr>
              <a:t>成果</a:t>
            </a:r>
            <a:endParaRPr kumimoji="1" lang="en-US" altLang="zh-CN" sz="3200" dirty="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总结</a:t>
            </a:r>
            <a:endParaRPr kumimoji="1" lang="en-US" altLang="zh-CN" sz="3200" dirty="0" smtClean="0">
              <a:latin typeface="微软雅黑"/>
              <a:ea typeface="微软雅黑"/>
              <a:cs typeface="微软雅黑"/>
            </a:endParaRPr>
          </a:p>
        </p:txBody>
      </p:sp>
    </p:spTree>
    <p:extLst>
      <p:ext uri="{BB962C8B-B14F-4D97-AF65-F5344CB8AC3E}">
        <p14:creationId xmlns:p14="http://schemas.microsoft.com/office/powerpoint/2010/main" val="2038264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0908" y="1519385"/>
            <a:ext cx="8298906" cy="3114699"/>
          </a:xfrm>
          <a:prstGeom prst="rect">
            <a:avLst/>
          </a:prstGeom>
          <a:noFill/>
        </p:spPr>
        <p:txBody>
          <a:bodyPr wrap="square" rtlCol="0">
            <a:spAutoFit/>
          </a:bodyPr>
          <a:lstStyle/>
          <a:p>
            <a:pPr marL="285750" indent="-285750">
              <a:lnSpc>
                <a:spcPct val="130000"/>
              </a:lnSpc>
              <a:buFont typeface="Wingdings" charset="2"/>
              <a:buChar char="l"/>
            </a:pPr>
            <a:r>
              <a:rPr kumimoji="1" lang="zh-CN" altLang="en-US" sz="2800" dirty="0" smtClean="0">
                <a:latin typeface="微软雅黑"/>
                <a:ea typeface="微软雅黑"/>
                <a:cs typeface="微软雅黑"/>
              </a:rPr>
              <a:t>峰值负载转移的协同内容复制策略</a:t>
            </a:r>
            <a:endParaRPr kumimoji="1" lang="en-US" altLang="zh-CN" sz="2800" dirty="0" smtClean="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请求转移效益</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峰值转移</a:t>
            </a:r>
            <a:endParaRPr kumimoji="1" lang="en-US" altLang="zh-CN" sz="2400" dirty="0" smtClean="0">
              <a:latin typeface="微软雅黑"/>
              <a:ea typeface="微软雅黑"/>
              <a:cs typeface="微软雅黑"/>
            </a:endParaRPr>
          </a:p>
        </p:txBody>
      </p:sp>
      <p:pic>
        <p:nvPicPr>
          <p:cNvPr id="8" name="图片 7"/>
          <p:cNvPicPr>
            <a:picLocks noChangeAspect="1"/>
          </p:cNvPicPr>
          <p:nvPr/>
        </p:nvPicPr>
        <p:blipFill>
          <a:blip r:embed="rId3"/>
          <a:stretch>
            <a:fillRect/>
          </a:stretch>
        </p:blipFill>
        <p:spPr>
          <a:xfrm>
            <a:off x="3304968" y="4278528"/>
            <a:ext cx="4374068" cy="2187034"/>
          </a:xfrm>
          <a:prstGeom prst="rect">
            <a:avLst/>
          </a:prstGeom>
        </p:spPr>
      </p:pic>
      <p:sp>
        <p:nvSpPr>
          <p:cNvPr id="9" name="椭圆 8"/>
          <p:cNvSpPr/>
          <p:nvPr/>
        </p:nvSpPr>
        <p:spPr>
          <a:xfrm>
            <a:off x="4378510" y="3139882"/>
            <a:ext cx="856712" cy="27619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4563176" y="2587826"/>
            <a:ext cx="2890535"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从区域 </a:t>
            </a:r>
            <a:r>
              <a:rPr kumimoji="1" lang="en-US" altLang="zh-CN" sz="1400" dirty="0" smtClean="0">
                <a:solidFill>
                  <a:srgbClr val="3366FF"/>
                </a:solidFill>
                <a:latin typeface="微软雅黑"/>
                <a:ea typeface="微软雅黑"/>
                <a:cs typeface="微软雅黑"/>
              </a:rPr>
              <a:t>I</a:t>
            </a:r>
            <a:r>
              <a:rPr kumimoji="1" lang="zh-CN" altLang="en-US" sz="1400" dirty="0" smtClean="0">
                <a:solidFill>
                  <a:srgbClr val="3366FF"/>
                </a:solidFill>
                <a:latin typeface="微软雅黑"/>
                <a:ea typeface="微软雅黑"/>
                <a:cs typeface="微软雅黑"/>
              </a:rPr>
              <a:t> 转移到 区域 </a:t>
            </a:r>
            <a:r>
              <a:rPr kumimoji="1" lang="en-US" altLang="zh-CN" sz="1400" dirty="0" smtClean="0">
                <a:solidFill>
                  <a:srgbClr val="3366FF"/>
                </a:solidFill>
                <a:latin typeface="微软雅黑"/>
                <a:ea typeface="微软雅黑"/>
                <a:cs typeface="微软雅黑"/>
              </a:rPr>
              <a:t>j</a:t>
            </a:r>
            <a:r>
              <a:rPr kumimoji="1" lang="zh-CN" altLang="en-US" sz="1400" dirty="0" smtClean="0">
                <a:solidFill>
                  <a:srgbClr val="3366FF"/>
                </a:solidFill>
                <a:latin typeface="微软雅黑"/>
                <a:ea typeface="微软雅黑"/>
                <a:cs typeface="微软雅黑"/>
              </a:rPr>
              <a:t> 的总请求量</a:t>
            </a:r>
            <a:endParaRPr kumimoji="1" lang="zh-CN" altLang="en-US" sz="1400" dirty="0">
              <a:solidFill>
                <a:srgbClr val="3366FF"/>
              </a:solidFill>
              <a:latin typeface="微软雅黑"/>
              <a:ea typeface="微软雅黑"/>
              <a:cs typeface="微软雅黑"/>
            </a:endParaRPr>
          </a:p>
        </p:txBody>
      </p:sp>
      <p:sp>
        <p:nvSpPr>
          <p:cNvPr id="13" name="文本框 12"/>
          <p:cNvSpPr txBox="1"/>
          <p:nvPr/>
        </p:nvSpPr>
        <p:spPr>
          <a:xfrm>
            <a:off x="1188742" y="3778412"/>
            <a:ext cx="3027354"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从区域 </a:t>
            </a:r>
            <a:r>
              <a:rPr kumimoji="1" lang="en-US" altLang="zh-CN" sz="1400" dirty="0" err="1" smtClean="0">
                <a:solidFill>
                  <a:srgbClr val="FF0000"/>
                </a:solidFill>
                <a:latin typeface="微软雅黑"/>
                <a:ea typeface="微软雅黑"/>
                <a:cs typeface="微软雅黑"/>
              </a:rPr>
              <a:t>i</a:t>
            </a:r>
            <a:r>
              <a:rPr kumimoji="1" lang="zh-CN" altLang="en-US" sz="1400" dirty="0" smtClean="0">
                <a:solidFill>
                  <a:srgbClr val="FF0000"/>
                </a:solidFill>
                <a:latin typeface="微软雅黑"/>
                <a:ea typeface="微软雅黑"/>
                <a:cs typeface="微软雅黑"/>
              </a:rPr>
              <a:t> 迁移视频 </a:t>
            </a:r>
            <a:r>
              <a:rPr kumimoji="1" lang="en-US" altLang="zh-CN" sz="1400" dirty="0" smtClean="0">
                <a:solidFill>
                  <a:srgbClr val="FF0000"/>
                </a:solidFill>
                <a:latin typeface="微软雅黑"/>
                <a:ea typeface="微软雅黑"/>
                <a:cs typeface="微软雅黑"/>
              </a:rPr>
              <a:t>v</a:t>
            </a:r>
            <a:r>
              <a:rPr kumimoji="1" lang="zh-CN" altLang="en-US" sz="1400" dirty="0" smtClean="0">
                <a:solidFill>
                  <a:srgbClr val="FF0000"/>
                </a:solidFill>
                <a:latin typeface="微软雅黑"/>
                <a:ea typeface="微软雅黑"/>
                <a:cs typeface="微软雅黑"/>
              </a:rPr>
              <a:t> 的请求 到区域 </a:t>
            </a:r>
            <a:r>
              <a:rPr kumimoji="1" lang="en-US" altLang="zh-CN" sz="1400" dirty="0" smtClean="0">
                <a:solidFill>
                  <a:srgbClr val="FF0000"/>
                </a:solidFill>
                <a:latin typeface="微软雅黑"/>
                <a:ea typeface="微软雅黑"/>
                <a:cs typeface="微软雅黑"/>
              </a:rPr>
              <a:t>j</a:t>
            </a:r>
            <a:r>
              <a:rPr kumimoji="1" lang="zh-CN" altLang="en-US" sz="1400" dirty="0" smtClean="0">
                <a:solidFill>
                  <a:srgbClr val="FF0000"/>
                </a:solidFill>
                <a:latin typeface="微软雅黑"/>
                <a:ea typeface="微软雅黑"/>
                <a:cs typeface="微软雅黑"/>
              </a:rPr>
              <a:t> </a:t>
            </a:r>
            <a:endParaRPr kumimoji="1" lang="zh-CN" altLang="en-US" sz="1400" dirty="0">
              <a:solidFill>
                <a:srgbClr val="FF0000"/>
              </a:solidFill>
              <a:latin typeface="微软雅黑"/>
              <a:ea typeface="微软雅黑"/>
              <a:cs typeface="微软雅黑"/>
            </a:endParaRPr>
          </a:p>
        </p:txBody>
      </p:sp>
      <p:sp>
        <p:nvSpPr>
          <p:cNvPr id="14" name="文本框 13"/>
          <p:cNvSpPr txBox="1"/>
          <p:nvPr/>
        </p:nvSpPr>
        <p:spPr>
          <a:xfrm>
            <a:off x="6081875" y="3801421"/>
            <a:ext cx="1995634"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视频</a:t>
            </a:r>
            <a:r>
              <a:rPr kumimoji="1" lang="en-US" altLang="zh-CN" sz="1400" dirty="0" smtClean="0">
                <a:solidFill>
                  <a:srgbClr val="008000"/>
                </a:solidFill>
                <a:latin typeface="微软雅黑"/>
                <a:ea typeface="微软雅黑"/>
                <a:cs typeface="微软雅黑"/>
              </a:rPr>
              <a:t>v</a:t>
            </a:r>
            <a:r>
              <a:rPr kumimoji="1" lang="zh-CN" altLang="en-US" sz="1400" dirty="0" smtClean="0">
                <a:solidFill>
                  <a:srgbClr val="008000"/>
                </a:solidFill>
                <a:latin typeface="微软雅黑"/>
                <a:ea typeface="微软雅黑"/>
                <a:cs typeface="微软雅黑"/>
              </a:rPr>
              <a:t>在区域 </a:t>
            </a:r>
            <a:r>
              <a:rPr kumimoji="1" lang="en-US" altLang="zh-CN" sz="1400" dirty="0" err="1" smtClean="0">
                <a:solidFill>
                  <a:srgbClr val="008000"/>
                </a:solidFill>
                <a:latin typeface="微软雅黑"/>
                <a:ea typeface="微软雅黑"/>
                <a:cs typeface="微软雅黑"/>
              </a:rPr>
              <a:t>i</a:t>
            </a:r>
            <a:r>
              <a:rPr kumimoji="1" lang="zh-CN" altLang="en-US" sz="1400" dirty="0" smtClean="0">
                <a:solidFill>
                  <a:srgbClr val="008000"/>
                </a:solidFill>
                <a:latin typeface="微软雅黑"/>
                <a:ea typeface="微软雅黑"/>
                <a:cs typeface="微软雅黑"/>
              </a:rPr>
              <a:t>的请求量</a:t>
            </a:r>
            <a:endParaRPr kumimoji="1" lang="zh-CN" altLang="en-US" sz="1400" dirty="0">
              <a:solidFill>
                <a:srgbClr val="008000"/>
              </a:solidFill>
              <a:latin typeface="微软雅黑"/>
              <a:ea typeface="微软雅黑"/>
              <a:cs typeface="微软雅黑"/>
            </a:endParaRPr>
          </a:p>
        </p:txBody>
      </p:sp>
      <p:pic>
        <p:nvPicPr>
          <p:cNvPr id="3" name="图片 2"/>
          <p:cNvPicPr>
            <a:picLocks noChangeAspect="1"/>
          </p:cNvPicPr>
          <p:nvPr/>
        </p:nvPicPr>
        <p:blipFill>
          <a:blip r:embed="rId4"/>
          <a:stretch>
            <a:fillRect/>
          </a:stretch>
        </p:blipFill>
        <p:spPr>
          <a:xfrm>
            <a:off x="1806760" y="3075613"/>
            <a:ext cx="5143500" cy="539813"/>
          </a:xfrm>
          <a:prstGeom prst="rect">
            <a:avLst/>
          </a:prstGeom>
        </p:spPr>
      </p:pic>
      <p:sp>
        <p:nvSpPr>
          <p:cNvPr id="10" name="椭圆 9"/>
          <p:cNvSpPr/>
          <p:nvPr/>
        </p:nvSpPr>
        <p:spPr>
          <a:xfrm>
            <a:off x="1490131" y="2895603"/>
            <a:ext cx="2409610" cy="8316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6081875" y="2942646"/>
            <a:ext cx="759178" cy="80190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5235222" y="2942645"/>
            <a:ext cx="846653" cy="801905"/>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9286470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32308" y="3881956"/>
            <a:ext cx="2810396" cy="2214044"/>
          </a:xfrm>
          <a:prstGeom prst="rect">
            <a:avLst/>
          </a:prstGeom>
        </p:spPr>
      </p:pic>
      <p:pic>
        <p:nvPicPr>
          <p:cNvPr id="6" name="图片 5"/>
          <p:cNvPicPr>
            <a:picLocks noChangeAspect="1"/>
          </p:cNvPicPr>
          <p:nvPr/>
        </p:nvPicPr>
        <p:blipFill>
          <a:blip r:embed="rId4"/>
          <a:stretch>
            <a:fillRect/>
          </a:stretch>
        </p:blipFill>
        <p:spPr>
          <a:xfrm>
            <a:off x="1456256" y="3881957"/>
            <a:ext cx="2827163" cy="2214043"/>
          </a:xfrm>
          <a:prstGeom prst="rect">
            <a:avLst/>
          </a:prstGeom>
        </p:spPr>
      </p:pic>
      <p:sp>
        <p:nvSpPr>
          <p:cNvPr id="7" name="文本框 6"/>
          <p:cNvSpPr txBox="1"/>
          <p:nvPr/>
        </p:nvSpPr>
        <p:spPr>
          <a:xfrm>
            <a:off x="560908" y="1516966"/>
            <a:ext cx="8298906" cy="1594283"/>
          </a:xfrm>
          <a:prstGeom prst="rect">
            <a:avLst/>
          </a:prstGeom>
          <a:noFill/>
        </p:spPr>
        <p:txBody>
          <a:bodyPr wrap="square" rtlCol="0">
            <a:spAutoFit/>
          </a:bodyPr>
          <a:lstStyle/>
          <a:p>
            <a:pPr marL="285750" lvl="8" indent="-285750">
              <a:lnSpc>
                <a:spcPct val="130000"/>
              </a:lnSpc>
              <a:buFont typeface="Wingdings" charset="2"/>
              <a:buChar char="l"/>
            </a:pPr>
            <a:r>
              <a:rPr kumimoji="1" lang="zh-CN" altLang="en-US" sz="2800" dirty="0" smtClean="0">
                <a:latin typeface="微软雅黑"/>
                <a:ea typeface="微软雅黑"/>
                <a:cs typeface="微软雅黑"/>
              </a:rPr>
              <a:t>性能评测</a:t>
            </a:r>
            <a:endParaRPr kumimoji="1" lang="en-US" altLang="zh-CN" sz="2800" dirty="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边缘热点服务效</a:t>
            </a:r>
            <a:r>
              <a:rPr kumimoji="1" lang="zh-CN" altLang="en-US" sz="2400" dirty="0">
                <a:latin typeface="微软雅黑"/>
                <a:ea typeface="微软雅黑"/>
                <a:cs typeface="微软雅黑"/>
              </a:rPr>
              <a:t>率</a:t>
            </a:r>
            <a:r>
              <a:rPr kumimoji="1" lang="zh-CN" altLang="en-US" sz="2400" dirty="0" smtClean="0">
                <a:latin typeface="微软雅黑"/>
                <a:ea typeface="微软雅黑"/>
                <a:cs typeface="微软雅黑"/>
              </a:rPr>
              <a:t>高</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服务器峰值负载降低</a:t>
            </a:r>
            <a:endParaRPr kumimoji="1" lang="en-US" altLang="zh-CN" dirty="0" smtClean="0">
              <a:latin typeface="微软雅黑"/>
              <a:ea typeface="微软雅黑"/>
              <a:cs typeface="微软雅黑"/>
            </a:endParaRPr>
          </a:p>
        </p:txBody>
      </p:sp>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9727224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49234"/>
            <a:ext cx="8477762" cy="4216539"/>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优酷边缘视频</a:t>
            </a:r>
            <a:r>
              <a:rPr kumimoji="1" lang="en-US" altLang="zh-CN" sz="2400" dirty="0" smtClean="0">
                <a:latin typeface="微软雅黑"/>
                <a:ea typeface="微软雅黑"/>
                <a:cs typeface="微软雅黑"/>
              </a:rPr>
              <a:t>CDN</a:t>
            </a:r>
            <a:r>
              <a:rPr kumimoji="1" lang="zh-CN" altLang="en-US" sz="2400" dirty="0" smtClean="0">
                <a:latin typeface="微软雅黑"/>
                <a:ea typeface="微软雅黑"/>
                <a:cs typeface="微软雅黑"/>
              </a:rPr>
              <a:t>系统策略与缺陷</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用户请求密度与边缘热点资源匹配提升用户体验</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基于请求转移和内容聚合的协同分发提升分发效率</a:t>
            </a:r>
            <a:endParaRPr kumimoji="1" lang="en-US" altLang="zh-CN" sz="2400" dirty="0" smtClean="0">
              <a:latin typeface="微软雅黑"/>
              <a:ea typeface="微软雅黑"/>
              <a:cs typeface="微软雅黑"/>
            </a:endParaRPr>
          </a:p>
          <a:p>
            <a:pPr marL="457200" indent="-457200">
              <a:lnSpc>
                <a:spcPct val="150000"/>
              </a:lnSpc>
              <a:buFont typeface="Wingdings" charset="2"/>
              <a:buChar char="l"/>
            </a:pPr>
            <a:r>
              <a:rPr kumimoji="1" lang="zh-CN" altLang="en-US" sz="2800" dirty="0" smtClean="0">
                <a:latin typeface="微软雅黑"/>
                <a:ea typeface="微软雅黑"/>
                <a:cs typeface="微软雅黑"/>
              </a:rPr>
              <a:t>发表论文</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a:latin typeface="微软雅黑"/>
                <a:ea typeface="微软雅黑"/>
                <a:cs typeface="微软雅黑"/>
              </a:rPr>
              <a:t>ACM NOSSDAV </a:t>
            </a:r>
            <a:r>
              <a:rPr kumimoji="1" lang="en-US" altLang="zh-CN" sz="2400" dirty="0" smtClean="0">
                <a:latin typeface="微软雅黑"/>
                <a:ea typeface="微软雅黑"/>
                <a:cs typeface="微软雅黑"/>
              </a:rPr>
              <a:t>201</a:t>
            </a:r>
            <a:r>
              <a:rPr kumimoji="1" lang="zh-CN" altLang="zh-CN" sz="2400" dirty="0">
                <a:latin typeface="微软雅黑"/>
                <a:ea typeface="微软雅黑"/>
                <a:cs typeface="微软雅黑"/>
              </a:rPr>
              <a:t>6</a:t>
            </a:r>
            <a:r>
              <a:rPr kumimoji="1" lang="zh-CN" altLang="en-US" sz="2400" dirty="0" smtClean="0">
                <a:latin typeface="微软雅黑"/>
                <a:ea typeface="微软雅黑"/>
                <a:cs typeface="微软雅黑"/>
              </a:rPr>
              <a:t>，</a:t>
            </a:r>
            <a:r>
              <a:rPr kumimoji="1" lang="en-US" altLang="zh-CN" sz="2400" dirty="0" smtClean="0">
                <a:latin typeface="微软雅黑"/>
                <a:ea typeface="微软雅黑"/>
                <a:cs typeface="微软雅黑"/>
              </a:rPr>
              <a:t>IEEE</a:t>
            </a:r>
            <a:r>
              <a:rPr kumimoji="1" lang="zh-CN" altLang="en-US" sz="2400" dirty="0" smtClean="0">
                <a:latin typeface="微软雅黑"/>
                <a:ea typeface="微软雅黑"/>
                <a:cs typeface="微软雅黑"/>
              </a:rPr>
              <a:t> </a:t>
            </a:r>
            <a:r>
              <a:rPr kumimoji="1" lang="en-US" altLang="zh-CN" sz="2400" dirty="0">
                <a:latin typeface="微软雅黑"/>
                <a:ea typeface="微软雅黑"/>
                <a:cs typeface="微软雅黑"/>
              </a:rPr>
              <a:t>ICDCS</a:t>
            </a:r>
            <a:r>
              <a:rPr kumimoji="1" lang="zh-CN" altLang="en-US" sz="2400" dirty="0">
                <a:latin typeface="微软雅黑"/>
                <a:ea typeface="微软雅黑"/>
                <a:cs typeface="微软雅黑"/>
              </a:rPr>
              <a:t> </a:t>
            </a:r>
            <a:r>
              <a:rPr kumimoji="1" lang="en-US" altLang="zh-CN" sz="2400" dirty="0" smtClean="0">
                <a:latin typeface="微软雅黑"/>
                <a:ea typeface="微软雅黑"/>
                <a:cs typeface="微软雅黑"/>
              </a:rPr>
              <a:t>2017</a:t>
            </a:r>
          </a:p>
          <a:p>
            <a:pPr marL="800100" lvl="1" indent="-342900">
              <a:lnSpc>
                <a:spcPct val="150000"/>
              </a:lnSpc>
              <a:buFont typeface="Wingdings" charset="2"/>
              <a:buChar char="ü"/>
            </a:pPr>
            <a:r>
              <a:rPr kumimoji="1" lang="zh-CN" altLang="zh-CN" sz="2400" dirty="0" smtClean="0">
                <a:latin typeface="微软雅黑"/>
                <a:ea typeface="微软雅黑"/>
                <a:cs typeface="微软雅黑"/>
              </a:rPr>
              <a:t>I</a:t>
            </a:r>
            <a:r>
              <a:rPr kumimoji="1" lang="en-US" altLang="zh-CN" sz="2400" dirty="0" smtClean="0">
                <a:latin typeface="微软雅黑"/>
                <a:ea typeface="微软雅黑"/>
                <a:cs typeface="微软雅黑"/>
              </a:rPr>
              <a:t>EEE</a:t>
            </a:r>
            <a:r>
              <a:rPr kumimoji="1" lang="zh-CN" altLang="en-US" sz="2400" dirty="0" smtClean="0">
                <a:latin typeface="微软雅黑"/>
                <a:ea typeface="微软雅黑"/>
                <a:cs typeface="微软雅黑"/>
              </a:rPr>
              <a:t> </a:t>
            </a:r>
            <a:r>
              <a:rPr kumimoji="1" lang="en-US" altLang="zh-CN" sz="2400" dirty="0" smtClean="0">
                <a:latin typeface="微软雅黑"/>
                <a:ea typeface="微软雅黑"/>
                <a:cs typeface="微软雅黑"/>
              </a:rPr>
              <a:t>ICCCN</a:t>
            </a:r>
            <a:r>
              <a:rPr kumimoji="1" lang="zh-CN" altLang="en-US" sz="2400" dirty="0" smtClean="0">
                <a:latin typeface="微软雅黑"/>
                <a:ea typeface="微软雅黑"/>
                <a:cs typeface="微软雅黑"/>
              </a:rPr>
              <a:t>，</a:t>
            </a:r>
            <a:r>
              <a:rPr kumimoji="1" lang="en-US" altLang="zh-CN" sz="2400" dirty="0" smtClean="0">
                <a:latin typeface="微软雅黑"/>
                <a:ea typeface="微软雅黑"/>
                <a:cs typeface="微软雅黑"/>
              </a:rPr>
              <a:t> </a:t>
            </a:r>
            <a:r>
              <a:rPr kumimoji="1" lang="en-US" altLang="zh-CN" sz="2400" dirty="0">
                <a:latin typeface="微软雅黑"/>
                <a:ea typeface="微软雅黑"/>
                <a:cs typeface="微软雅黑"/>
              </a:rPr>
              <a:t>IEEE Multimedia </a:t>
            </a:r>
            <a:r>
              <a:rPr kumimoji="1" lang="en-US" altLang="zh-CN" sz="2400" dirty="0" smtClean="0">
                <a:latin typeface="微软雅黑"/>
                <a:ea typeface="微软雅黑"/>
                <a:cs typeface="微软雅黑"/>
              </a:rPr>
              <a:t>2017</a:t>
            </a:r>
            <a:endParaRPr kumimoji="1" lang="en-US" altLang="zh-CN" sz="2400" dirty="0">
              <a:latin typeface="微软雅黑"/>
              <a:ea typeface="微软雅黑"/>
              <a:cs typeface="微软雅黑"/>
            </a:endParaRPr>
          </a:p>
        </p:txBody>
      </p:sp>
      <p:sp>
        <p:nvSpPr>
          <p:cNvPr id="6"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8286206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0908" y="1454072"/>
            <a:ext cx="8298906" cy="2744341"/>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移动</a:t>
            </a:r>
            <a:r>
              <a:rPr kumimoji="1" lang="en-US" altLang="en-US" sz="2400" dirty="0" err="1" smtClean="0">
                <a:latin typeface="微软雅黑"/>
                <a:ea typeface="微软雅黑"/>
                <a:cs typeface="微软雅黑"/>
              </a:rPr>
              <a:t>直播</a:t>
            </a:r>
            <a:r>
              <a:rPr kumimoji="1" lang="en-US" altLang="en-US" sz="2400" dirty="0" err="1" smtClean="0">
                <a:latin typeface="微软雅黑"/>
                <a:ea typeface="微软雅黑"/>
                <a:cs typeface="微软雅黑"/>
              </a:rPr>
              <a:t>系统架构&amp;用户行为分析</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NOSSDAV</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2015</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2016</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ACM </a:t>
            </a:r>
            <a:r>
              <a:rPr kumimoji="1" lang="zh-CN" altLang="zh-CN" sz="2000" dirty="0" smtClean="0">
                <a:latin typeface="微软雅黑"/>
                <a:ea typeface="微软雅黑"/>
                <a:cs typeface="微软雅黑"/>
              </a:rPr>
              <a:t>I</a:t>
            </a:r>
            <a:r>
              <a:rPr kumimoji="1" lang="en-US" altLang="zh-CN" sz="2000" dirty="0" smtClean="0">
                <a:latin typeface="微软雅黑"/>
                <a:ea typeface="微软雅黑"/>
                <a:cs typeface="微软雅黑"/>
              </a:rPr>
              <a:t>MC 2016</a:t>
            </a:r>
            <a:endParaRPr kumimoji="1" lang="en-US" altLang="zh-CN" sz="2000" dirty="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异质主播调度优化</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MM 2017</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 IEEE TMM </a:t>
            </a:r>
            <a:r>
              <a:rPr kumimoji="1" lang="en-US" altLang="zh-CN" sz="2000" dirty="0" smtClean="0">
                <a:latin typeface="微软雅黑"/>
                <a:ea typeface="微软雅黑"/>
                <a:cs typeface="微软雅黑"/>
              </a:rPr>
              <a:t>2016</a:t>
            </a:r>
            <a:endParaRPr kumimoji="1" lang="en-US" altLang="zh-CN" sz="2000" dirty="0" smtClean="0">
              <a:latin typeface="微软雅黑"/>
              <a:ea typeface="微软雅黑"/>
              <a:cs typeface="微软雅黑"/>
            </a:endParaRPr>
          </a:p>
        </p:txBody>
      </p:sp>
      <p:sp>
        <p:nvSpPr>
          <p:cNvPr id="4"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grpSp>
        <p:nvGrpSpPr>
          <p:cNvPr id="12" name="组合 58"/>
          <p:cNvGrpSpPr/>
          <p:nvPr/>
        </p:nvGrpSpPr>
        <p:grpSpPr>
          <a:xfrm>
            <a:off x="1548192" y="5199658"/>
            <a:ext cx="5431916" cy="552957"/>
            <a:chOff x="1000862" y="3341563"/>
            <a:chExt cx="5621466" cy="422526"/>
          </a:xfrm>
          <a:effectLst/>
        </p:grpSpPr>
        <p:grpSp>
          <p:nvGrpSpPr>
            <p:cNvPr id="13" name="组合 59"/>
            <p:cNvGrpSpPr/>
            <p:nvPr/>
          </p:nvGrpSpPr>
          <p:grpSpPr>
            <a:xfrm>
              <a:off x="1000862" y="3358740"/>
              <a:ext cx="5621466" cy="405349"/>
              <a:chOff x="2410620" y="3462410"/>
              <a:chExt cx="7133121" cy="514350"/>
            </a:xfrm>
          </p:grpSpPr>
          <p:sp>
            <p:nvSpPr>
              <p:cNvPr id="15" name="圆角矩形 14"/>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4" name="TextBox 60"/>
            <p:cNvSpPr txBox="1"/>
            <p:nvPr/>
          </p:nvSpPr>
          <p:spPr>
            <a:xfrm>
              <a:off x="1535997" y="3341563"/>
              <a:ext cx="4744098"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2" indent="-830263">
                <a:lnSpc>
                  <a:spcPct val="150000"/>
                </a:lnSpc>
              </a:pPr>
              <a:r>
                <a:rPr kumimoji="1" lang="zh-CN" altLang="en-US" sz="2000" dirty="0">
                  <a:solidFill>
                    <a:schemeClr val="bg1"/>
                  </a:solidFill>
                  <a:latin typeface="微软雅黑"/>
                  <a:ea typeface="微软雅黑"/>
                  <a:cs typeface="微软雅黑"/>
                </a:rPr>
                <a:t>没有考虑用户访问</a:t>
              </a:r>
              <a:r>
                <a:rPr kumimoji="1" lang="zh-CN" altLang="en-US" sz="2000" dirty="0" smtClean="0">
                  <a:solidFill>
                    <a:schemeClr val="bg1"/>
                  </a:solidFill>
                  <a:latin typeface="微软雅黑"/>
                  <a:ea typeface="微软雅黑"/>
                  <a:cs typeface="微软雅黑"/>
                </a:rPr>
                <a:t>模式</a:t>
              </a:r>
              <a:endParaRPr kumimoji="1" lang="en-US" altLang="zh-CN" sz="2000" dirty="0">
                <a:solidFill>
                  <a:schemeClr val="bg1"/>
                </a:solidFill>
                <a:latin typeface="微软雅黑"/>
                <a:ea typeface="微软雅黑"/>
                <a:cs typeface="微软雅黑"/>
              </a:endParaRPr>
            </a:p>
          </p:txBody>
        </p:sp>
      </p:grpSp>
      <p:grpSp>
        <p:nvGrpSpPr>
          <p:cNvPr id="17" name="组合 58"/>
          <p:cNvGrpSpPr/>
          <p:nvPr/>
        </p:nvGrpSpPr>
        <p:grpSpPr>
          <a:xfrm>
            <a:off x="1543357" y="4565881"/>
            <a:ext cx="5431916" cy="540862"/>
            <a:chOff x="1000862" y="3350805"/>
            <a:chExt cx="5621466" cy="413284"/>
          </a:xfrm>
          <a:effectLst/>
        </p:grpSpPr>
        <p:grpSp>
          <p:nvGrpSpPr>
            <p:cNvPr id="18" name="组合 59"/>
            <p:cNvGrpSpPr/>
            <p:nvPr/>
          </p:nvGrpSpPr>
          <p:grpSpPr>
            <a:xfrm>
              <a:off x="1000862" y="3358740"/>
              <a:ext cx="5621466" cy="405349"/>
              <a:chOff x="2410620" y="3462410"/>
              <a:chExt cx="7133121" cy="514350"/>
            </a:xfrm>
          </p:grpSpPr>
          <p:sp>
            <p:nvSpPr>
              <p:cNvPr id="20" name="圆角矩形 19"/>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9" name="TextBox 60"/>
            <p:cNvSpPr txBox="1"/>
            <p:nvPr/>
          </p:nvSpPr>
          <p:spPr>
            <a:xfrm>
              <a:off x="1088481" y="3350805"/>
              <a:ext cx="5279233" cy="33316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gn="ctr">
                <a:lnSpc>
                  <a:spcPct val="150000"/>
                </a:lnSpc>
              </a:pPr>
              <a:r>
                <a:rPr kumimoji="1" lang="zh-CN" altLang="en-US" sz="2000" dirty="0" smtClean="0">
                  <a:solidFill>
                    <a:schemeClr val="bg1"/>
                  </a:solidFill>
                  <a:latin typeface="微软雅黑"/>
                  <a:ea typeface="微软雅黑"/>
                  <a:cs typeface="微软雅黑"/>
                </a:rPr>
                <a:t>没</a:t>
              </a:r>
              <a:r>
                <a:rPr kumimoji="1" lang="zh-CN" altLang="en-US" sz="2000" dirty="0">
                  <a:solidFill>
                    <a:schemeClr val="bg1"/>
                  </a:solidFill>
                  <a:latin typeface="微软雅黑"/>
                  <a:ea typeface="微软雅黑"/>
                  <a:cs typeface="微软雅黑"/>
                </a:rPr>
                <a:t>有研究内容特质、</a:t>
              </a:r>
              <a:r>
                <a:rPr kumimoji="1" lang="zh-CN" altLang="en-US" sz="2000" dirty="0" smtClean="0">
                  <a:solidFill>
                    <a:schemeClr val="bg1"/>
                  </a:solidFill>
                  <a:latin typeface="微软雅黑"/>
                  <a:ea typeface="微软雅黑"/>
                  <a:cs typeface="微软雅黑"/>
                </a:rPr>
                <a:t>社交关系和地域影响</a:t>
              </a:r>
              <a:endParaRPr kumimoji="1" lang="en-US" altLang="zh-CN" sz="200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33946192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3591"/>
            <a:ext cx="8229600" cy="4967700"/>
          </a:xfrm>
        </p:spPr>
        <p:txBody>
          <a:bodyPr>
            <a:normAutofit/>
          </a:bodyPr>
          <a:lstStyle/>
          <a:p>
            <a:pPr marL="447675" indent="-257175">
              <a:buClrTx/>
              <a:buSzPct val="100000"/>
              <a:buFont typeface="Wingdings" charset="2"/>
              <a:buChar char="l"/>
            </a:pPr>
            <a:r>
              <a:rPr lang="zh-CN" altLang="en-US" sz="2800" dirty="0" smtClean="0">
                <a:latin typeface="微软雅黑"/>
                <a:ea typeface="微软雅黑"/>
                <a:cs typeface="微软雅黑"/>
              </a:rPr>
              <a:t>映客直播平台</a:t>
            </a:r>
            <a:endParaRPr lang="en-US" altLang="zh-CN" sz="2800" dirty="0">
              <a:latin typeface="微软雅黑"/>
              <a:ea typeface="微软雅黑"/>
              <a:cs typeface="微软雅黑"/>
            </a:endParaRPr>
          </a:p>
          <a:p>
            <a:pPr marL="447675" indent="-257175">
              <a:buClrTx/>
              <a:buSzPct val="100000"/>
              <a:buFont typeface="Wingdings" charset="2"/>
              <a:buChar char="l"/>
            </a:pPr>
            <a:r>
              <a:rPr lang="zh-CN" altLang="en-US" sz="2800" dirty="0" smtClean="0">
                <a:latin typeface="微软雅黑"/>
                <a:ea typeface="微软雅黑"/>
                <a:cs typeface="微软雅黑"/>
              </a:rPr>
              <a:t>基本用户行为</a:t>
            </a:r>
            <a:endParaRPr lang="en-US" altLang="zh-CN" sz="2800" dirty="0" smtClean="0">
              <a:latin typeface="微软雅黑"/>
              <a:ea typeface="微软雅黑"/>
              <a:cs typeface="微软雅黑"/>
            </a:endParaRPr>
          </a:p>
          <a:p>
            <a:pPr lvl="1">
              <a:buClrTx/>
              <a:buFont typeface="Wingdings" charset="2"/>
              <a:buChar char="ü"/>
            </a:pPr>
            <a:r>
              <a:rPr lang="zh-CN" altLang="en-US" dirty="0" smtClean="0">
                <a:latin typeface="微软雅黑"/>
                <a:ea typeface="微软雅黑"/>
                <a:cs typeface="微软雅黑"/>
              </a:rPr>
              <a:t>高内容切换率</a:t>
            </a:r>
            <a:endParaRPr kumimoji="1" lang="en-US" altLang="zh-CN" dirty="0">
              <a:latin typeface="微软雅黑"/>
              <a:ea typeface="微软雅黑"/>
              <a:cs typeface="微软雅黑"/>
            </a:endParaRPr>
          </a:p>
        </p:txBody>
      </p:sp>
      <p:grpSp>
        <p:nvGrpSpPr>
          <p:cNvPr id="8" name="组 7"/>
          <p:cNvGrpSpPr/>
          <p:nvPr/>
        </p:nvGrpSpPr>
        <p:grpSpPr>
          <a:xfrm>
            <a:off x="1108075" y="3826117"/>
            <a:ext cx="6464300" cy="2106999"/>
            <a:chOff x="1524000" y="3973126"/>
            <a:chExt cx="6464300" cy="2106999"/>
          </a:xfrm>
        </p:grpSpPr>
        <p:pic>
          <p:nvPicPr>
            <p:cNvPr id="4" name="图片 3"/>
            <p:cNvPicPr>
              <a:picLocks noChangeAspect="1"/>
            </p:cNvPicPr>
            <p:nvPr/>
          </p:nvPicPr>
          <p:blipFill>
            <a:blip r:embed="rId3"/>
            <a:stretch>
              <a:fillRect/>
            </a:stretch>
          </p:blipFill>
          <p:spPr>
            <a:xfrm>
              <a:off x="1524000" y="4403725"/>
              <a:ext cx="6464300" cy="15621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pic>
        <p:sp>
          <p:nvSpPr>
            <p:cNvPr id="5" name="矩形 4"/>
            <p:cNvSpPr/>
            <p:nvPr/>
          </p:nvSpPr>
          <p:spPr>
            <a:xfrm>
              <a:off x="2317938" y="3973126"/>
              <a:ext cx="4766449" cy="461665"/>
            </a:xfrm>
            <a:prstGeom prst="rect">
              <a:avLst/>
            </a:prstGeom>
          </p:spPr>
          <p:txBody>
            <a:bodyPr wrap="none">
              <a:spAutoFit/>
            </a:bodyPr>
            <a:lstStyle/>
            <a:p>
              <a:r>
                <a:rPr lang="en-US" altLang="zh-CN" sz="3600" baseline="30000" dirty="0" smtClean="0"/>
                <a:t>Tab. Viewing </a:t>
              </a:r>
              <a:r>
                <a:rPr lang="en-US" altLang="zh-CN" sz="3600" baseline="30000" dirty="0"/>
                <a:t>summary in our </a:t>
              </a:r>
              <a:r>
                <a:rPr lang="en-US" altLang="zh-CN" sz="3600" baseline="30000" dirty="0" smtClean="0"/>
                <a:t>dataset</a:t>
              </a:r>
              <a:endParaRPr lang="zh-CN" altLang="en-US" sz="3600" dirty="0"/>
            </a:p>
          </p:txBody>
        </p:sp>
        <p:sp>
          <p:nvSpPr>
            <p:cNvPr id="6" name="矩形 5"/>
            <p:cNvSpPr/>
            <p:nvPr/>
          </p:nvSpPr>
          <p:spPr>
            <a:xfrm>
              <a:off x="4635500" y="4254500"/>
              <a:ext cx="1555750" cy="1825625"/>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296025" y="4381501"/>
              <a:ext cx="1555750" cy="857250"/>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9" name="Picture 4" descr="https://www.inke.cn/images/logo_white.png">
            <a:extLst>
              <a:ext uri="{FF2B5EF4-FFF2-40B4-BE49-F238E27FC236}">
                <a16:creationId xmlns="" xmlns:a16="http://schemas.microsoft.com/office/drawing/2014/main" id="{B2735C34-3BBF-46D9-8F13-9D9436333F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881"/>
          <a:stretch/>
        </p:blipFill>
        <p:spPr bwMode="auto">
          <a:xfrm>
            <a:off x="4219575" y="1866741"/>
            <a:ext cx="705494" cy="61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9">
            <a:extLst>
              <a:ext uri="{FF2B5EF4-FFF2-40B4-BE49-F238E27FC236}">
                <a16:creationId xmlns="" xmlns:a16="http://schemas.microsoft.com/office/drawing/2014/main" id="{FF6158C5-1230-4C9C-9070-770B715CA673}"/>
              </a:ext>
            </a:extLst>
          </p:cNvPr>
          <p:cNvSpPr/>
          <p:nvPr/>
        </p:nvSpPr>
        <p:spPr>
          <a:xfrm>
            <a:off x="4790663" y="1866741"/>
            <a:ext cx="1256353" cy="584776"/>
          </a:xfrm>
          <a:prstGeom prst="rect">
            <a:avLst/>
          </a:prstGeom>
        </p:spPr>
        <p:txBody>
          <a:bodyPr wrap="square">
            <a:spAutoFit/>
          </a:bodyPr>
          <a:lstStyle/>
          <a:p>
            <a:pPr algn="ctr"/>
            <a:r>
              <a:rPr lang="zh-CN" altLang="en-US" sz="3200" dirty="0" smtClean="0">
                <a:solidFill>
                  <a:schemeClr val="tx1"/>
                </a:solidFill>
                <a:latin typeface="Calibri" panose="020F0502020204030204" pitchFamily="34" charset="0"/>
                <a:cs typeface="Calibri" panose="020F0502020204030204" pitchFamily="34" charset="0"/>
              </a:rPr>
              <a:t>映客</a:t>
            </a:r>
            <a:endParaRPr lang="en-US" altLang="zh-CN" sz="3200" dirty="0">
              <a:solidFill>
                <a:schemeClr val="tx1"/>
              </a:solidFill>
              <a:latin typeface="Calibri" panose="020F0502020204030204" pitchFamily="34" charset="0"/>
              <a:cs typeface="Calibri" panose="020F0502020204030204" pitchFamily="34" charset="0"/>
            </a:endParaRPr>
          </a:p>
        </p:txBody>
      </p:sp>
      <p:sp>
        <p:nvSpPr>
          <p:cNvPr id="12"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1341926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363538" indent="-173038">
              <a:buClrTx/>
              <a:buSzPct val="100000"/>
              <a:buFont typeface="Wingdings" charset="2"/>
              <a:buChar char="l"/>
            </a:pPr>
            <a:r>
              <a:rPr lang="zh-CN" altLang="en-US" sz="2800" dirty="0" smtClean="0">
                <a:latin typeface="微软雅黑"/>
                <a:ea typeface="微软雅黑"/>
                <a:cs typeface="微软雅黑"/>
              </a:rPr>
              <a:t>直播内容</a:t>
            </a:r>
            <a:endParaRPr lang="en-US" altLang="zh-CN" sz="2800" dirty="0" smtClean="0">
              <a:latin typeface="微软雅黑"/>
              <a:ea typeface="微软雅黑"/>
              <a:cs typeface="微软雅黑"/>
            </a:endParaRPr>
          </a:p>
          <a:p>
            <a:pPr lvl="1">
              <a:buClrTx/>
              <a:buFont typeface="Wingdings" charset="2"/>
              <a:buChar char="ü"/>
            </a:pPr>
            <a:r>
              <a:rPr lang="zh-CN" altLang="en-US" sz="2400" dirty="0" smtClean="0">
                <a:latin typeface="微软雅黑"/>
                <a:ea typeface="微软雅黑"/>
                <a:cs typeface="微软雅黑"/>
              </a:rPr>
              <a:t>才艺</a:t>
            </a:r>
            <a:r>
              <a:rPr lang="en-US" altLang="zh-CN" sz="2400" dirty="0" smtClean="0">
                <a:latin typeface="微软雅黑"/>
                <a:ea typeface="微软雅黑"/>
                <a:cs typeface="微软雅黑"/>
              </a:rPr>
              <a:t> &gt; </a:t>
            </a:r>
            <a:r>
              <a:rPr lang="zh-CN" altLang="en-US" sz="2400" dirty="0" smtClean="0">
                <a:latin typeface="微软雅黑"/>
                <a:ea typeface="微软雅黑"/>
                <a:cs typeface="微软雅黑"/>
              </a:rPr>
              <a:t>聊天</a:t>
            </a:r>
            <a:r>
              <a:rPr lang="en-US" altLang="zh-CN" sz="2400" dirty="0" smtClean="0">
                <a:latin typeface="微软雅黑"/>
                <a:ea typeface="微软雅黑"/>
                <a:cs typeface="微软雅黑"/>
              </a:rPr>
              <a:t> </a:t>
            </a:r>
            <a:endParaRPr lang="en-US" altLang="zh-CN" sz="2400" dirty="0">
              <a:latin typeface="微软雅黑"/>
              <a:ea typeface="微软雅黑"/>
              <a:cs typeface="微软雅黑"/>
            </a:endParaRPr>
          </a:p>
          <a:p>
            <a:pPr lvl="1">
              <a:buClrTx/>
              <a:buFont typeface="Wingdings" charset="2"/>
              <a:buChar char="l"/>
            </a:pPr>
            <a:endParaRPr lang="en-US" altLang="zh-CN" sz="2400" dirty="0">
              <a:latin typeface="微软雅黑"/>
              <a:ea typeface="微软雅黑"/>
              <a:cs typeface="微软雅黑"/>
            </a:endParaRPr>
          </a:p>
          <a:p>
            <a:pPr>
              <a:buClrTx/>
              <a:buFont typeface="Wingdings" charset="2"/>
              <a:buChar char="l"/>
            </a:pPr>
            <a:endParaRPr lang="en-US" altLang="zh-CN" sz="3200" dirty="0" smtClean="0">
              <a:latin typeface="微软雅黑"/>
              <a:ea typeface="微软雅黑"/>
              <a:cs typeface="微软雅黑"/>
            </a:endParaRPr>
          </a:p>
          <a:p>
            <a:pPr>
              <a:buClrTx/>
              <a:buFont typeface="Wingdings" charset="2"/>
              <a:buChar char="l"/>
            </a:pPr>
            <a:endParaRPr kumimoji="1" lang="zh-CN" altLang="en-US" sz="3200" dirty="0">
              <a:latin typeface="微软雅黑"/>
              <a:ea typeface="微软雅黑"/>
              <a:cs typeface="微软雅黑"/>
            </a:endParaRPr>
          </a:p>
        </p:txBody>
      </p:sp>
      <p:sp>
        <p:nvSpPr>
          <p:cNvPr id="6" name="矩形 5"/>
          <p:cNvSpPr/>
          <p:nvPr/>
        </p:nvSpPr>
        <p:spPr>
          <a:xfrm>
            <a:off x="3203848" y="2891193"/>
            <a:ext cx="1415772" cy="461665"/>
          </a:xfrm>
          <a:prstGeom prst="rect">
            <a:avLst/>
          </a:prstGeom>
        </p:spPr>
        <p:txBody>
          <a:bodyPr wrap="none">
            <a:spAutoFit/>
          </a:bodyPr>
          <a:lstStyle/>
          <a:p>
            <a:r>
              <a:rPr lang="zh-CN" altLang="en-US" sz="2400" dirty="0" smtClean="0"/>
              <a:t>直播类型</a:t>
            </a:r>
            <a:endParaRPr lang="zh-CN" altLang="en-US" sz="2400" dirty="0"/>
          </a:p>
        </p:txBody>
      </p:sp>
      <p:pic>
        <p:nvPicPr>
          <p:cNvPr id="7" name="图片 6"/>
          <p:cNvPicPr>
            <a:picLocks noChangeAspect="1"/>
          </p:cNvPicPr>
          <p:nvPr/>
        </p:nvPicPr>
        <p:blipFill>
          <a:blip r:embed="rId3"/>
          <a:stretch>
            <a:fillRect/>
          </a:stretch>
        </p:blipFill>
        <p:spPr>
          <a:xfrm>
            <a:off x="1244600" y="3499908"/>
            <a:ext cx="6654800" cy="1511300"/>
          </a:xfrm>
          <a:prstGeom prst="rect">
            <a:avLst/>
          </a:prstGeom>
        </p:spPr>
      </p:pic>
      <p:sp>
        <p:nvSpPr>
          <p:cNvPr id="9" name="矩形 8"/>
          <p:cNvSpPr/>
          <p:nvPr/>
        </p:nvSpPr>
        <p:spPr>
          <a:xfrm>
            <a:off x="5144371" y="3299455"/>
            <a:ext cx="2755029" cy="1949878"/>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6786181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社交关系</a:t>
            </a:r>
            <a:endParaRPr kumimoji="1" lang="en-US" altLang="zh-CN" sz="2800" dirty="0" smtClean="0">
              <a:latin typeface="微软雅黑"/>
              <a:ea typeface="微软雅黑"/>
              <a:cs typeface="微软雅黑"/>
            </a:endParaRPr>
          </a:p>
          <a:p>
            <a:pPr lvl="1">
              <a:buClrTx/>
              <a:buFont typeface="Wingdings" charset="2"/>
              <a:buChar char="ü"/>
            </a:pPr>
            <a:r>
              <a:rPr kumimoji="1" lang="zh-CN" altLang="en-US" sz="2400" dirty="0" smtClean="0">
                <a:latin typeface="微软雅黑"/>
                <a:ea typeface="微软雅黑"/>
                <a:cs typeface="微软雅黑"/>
              </a:rPr>
              <a:t>用户对主播的黏度</a:t>
            </a:r>
            <a:endParaRPr kumimoji="1" lang="en-US" altLang="zh-CN" sz="2400" dirty="0" smtClean="0">
              <a:latin typeface="微软雅黑"/>
              <a:ea typeface="微软雅黑"/>
              <a:cs typeface="微软雅黑"/>
            </a:endParaRPr>
          </a:p>
          <a:p>
            <a:pPr lvl="1">
              <a:buClrTx/>
              <a:buFont typeface="Wingdings" charset="2"/>
              <a:buChar char="ü"/>
            </a:pPr>
            <a:r>
              <a:rPr kumimoji="1" lang="zh-CN" altLang="en-US" sz="2400" dirty="0" smtClean="0">
                <a:latin typeface="微软雅黑"/>
                <a:ea typeface="微软雅黑"/>
                <a:cs typeface="微软雅黑"/>
              </a:rPr>
              <a:t>初始化主播调度非常重要</a:t>
            </a:r>
            <a:endParaRPr kumimoji="1" lang="zh-CN" altLang="en-US" sz="24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934490" y="3312413"/>
            <a:ext cx="3122864" cy="3041751"/>
          </a:xfrm>
          <a:prstGeom prst="rect">
            <a:avLst/>
          </a:prstGeom>
        </p:spPr>
      </p:pic>
      <p:cxnSp>
        <p:nvCxnSpPr>
          <p:cNvPr id="7" name="直线连接符 6"/>
          <p:cNvCxnSpPr/>
          <p:nvPr/>
        </p:nvCxnSpPr>
        <p:spPr>
          <a:xfrm flipV="1">
            <a:off x="-2401228" y="2884915"/>
            <a:ext cx="0" cy="427498"/>
          </a:xfrm>
          <a:prstGeom prst="line">
            <a:avLst/>
          </a:prstGeom>
        </p:spPr>
        <p:style>
          <a:lnRef idx="2">
            <a:schemeClr val="dk1"/>
          </a:lnRef>
          <a:fillRef idx="0">
            <a:schemeClr val="dk1"/>
          </a:fillRef>
          <a:effectRef idx="1">
            <a:schemeClr val="dk1"/>
          </a:effectRef>
          <a:fontRef idx="minor">
            <a:schemeClr val="tx1"/>
          </a:fontRef>
        </p:style>
      </p:cxnSp>
      <p:sp>
        <p:nvSpPr>
          <p:cNvPr id="13" name="上下箭头标注 12"/>
          <p:cNvSpPr/>
          <p:nvPr/>
        </p:nvSpPr>
        <p:spPr>
          <a:xfrm>
            <a:off x="-3364119" y="2954575"/>
            <a:ext cx="464944" cy="288178"/>
          </a:xfrm>
          <a:prstGeom prst="upDownArrowCallout">
            <a:avLst>
              <a:gd name="adj1" fmla="val 22222"/>
              <a:gd name="adj2" fmla="val 25000"/>
              <a:gd name="adj3" fmla="val 25000"/>
              <a:gd name="adj4"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t>7.5%</a:t>
            </a:r>
            <a:endParaRPr kumimoji="1" lang="zh-CN" altLang="en-US" dirty="0"/>
          </a:p>
        </p:txBody>
      </p:sp>
      <p:pic>
        <p:nvPicPr>
          <p:cNvPr id="9" name="图片 8"/>
          <p:cNvPicPr>
            <a:picLocks noChangeAspect="1"/>
          </p:cNvPicPr>
          <p:nvPr/>
        </p:nvPicPr>
        <p:blipFill>
          <a:blip r:embed="rId4"/>
          <a:stretch>
            <a:fillRect/>
          </a:stretch>
        </p:blipFill>
        <p:spPr>
          <a:xfrm>
            <a:off x="5098432" y="3312412"/>
            <a:ext cx="3271711" cy="3041751"/>
          </a:xfrm>
          <a:prstGeom prst="rect">
            <a:avLst/>
          </a:prstGeom>
        </p:spPr>
      </p:pic>
      <p:sp>
        <p:nvSpPr>
          <p:cNvPr id="10" name="矩形 9"/>
          <p:cNvSpPr/>
          <p:nvPr/>
        </p:nvSpPr>
        <p:spPr>
          <a:xfrm>
            <a:off x="5216399" y="2146891"/>
            <a:ext cx="2777108" cy="420628"/>
          </a:xfrm>
          <a:prstGeom prst="rect">
            <a:avLst/>
          </a:prstGeom>
        </p:spPr>
        <p:txBody>
          <a:bodyPr wrap="none">
            <a:spAutoFit/>
          </a:bodyPr>
          <a:lstStyle/>
          <a:p>
            <a:r>
              <a:rPr lang="en-US" altLang="zh-CN" sz="3200" i="1" baseline="30000" dirty="0" err="1"/>
              <a:t>AbandonmentRatio</a:t>
            </a:r>
            <a:r>
              <a:rPr lang="en-US" altLang="zh-CN" sz="3200" i="1" baseline="30000" dirty="0"/>
              <a:t>(x</a:t>
            </a:r>
            <a:r>
              <a:rPr lang="en-US" altLang="zh-CN" sz="3200" i="1" baseline="30000" dirty="0" smtClean="0"/>
              <a:t>) =  </a:t>
            </a:r>
            <a:endParaRPr lang="zh-CN" altLang="en-US" sz="3200" i="1" dirty="0"/>
          </a:p>
        </p:txBody>
      </p:sp>
      <p:pic>
        <p:nvPicPr>
          <p:cNvPr id="11" name="图片 10"/>
          <p:cNvPicPr>
            <a:picLocks noChangeAspect="1"/>
          </p:cNvPicPr>
          <p:nvPr/>
        </p:nvPicPr>
        <p:blipFill>
          <a:blip r:embed="rId5"/>
          <a:stretch>
            <a:fillRect/>
          </a:stretch>
        </p:blipFill>
        <p:spPr>
          <a:xfrm>
            <a:off x="5216399" y="2627098"/>
            <a:ext cx="2787479" cy="471566"/>
          </a:xfrm>
          <a:prstGeom prst="rect">
            <a:avLst/>
          </a:prstGeom>
        </p:spPr>
      </p:pic>
      <p:sp>
        <p:nvSpPr>
          <p:cNvPr id="14" name="矩形 13"/>
          <p:cNvSpPr/>
          <p:nvPr/>
        </p:nvSpPr>
        <p:spPr>
          <a:xfrm>
            <a:off x="5350933" y="3242753"/>
            <a:ext cx="1100668" cy="2531514"/>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6332407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
                <a:schemeClr val="tx1"/>
              </a:buClr>
              <a:buSzPct val="100000"/>
              <a:buFont typeface="Wingdings" charset="2"/>
              <a:buChar char="l"/>
            </a:pPr>
            <a:r>
              <a:rPr lang="zh-CN" altLang="en-US" sz="2800" dirty="0" smtClean="0">
                <a:latin typeface="微软雅黑"/>
                <a:ea typeface="微软雅黑"/>
                <a:cs typeface="微软雅黑"/>
              </a:rPr>
              <a:t>地域分布特性</a:t>
            </a:r>
            <a:endParaRPr lang="en-US" altLang="zh-CN" sz="2800" dirty="0" smtClean="0">
              <a:latin typeface="微软雅黑"/>
              <a:ea typeface="微软雅黑"/>
              <a:cs typeface="微软雅黑"/>
            </a:endParaRPr>
          </a:p>
          <a:p>
            <a:pPr lvl="1">
              <a:buClr>
                <a:schemeClr val="tx1"/>
              </a:buClr>
              <a:buFont typeface="Wingdings" charset="2"/>
              <a:buChar char="ü"/>
            </a:pPr>
            <a:r>
              <a:rPr lang="zh-CN" altLang="en-US" sz="2400" dirty="0" smtClean="0">
                <a:latin typeface="微软雅黑"/>
                <a:ea typeface="微软雅黑"/>
                <a:cs typeface="微软雅黑"/>
              </a:rPr>
              <a:t>本地流行</a:t>
            </a:r>
            <a:r>
              <a:rPr lang="en-US" altLang="zh-CN" sz="2400" dirty="0" smtClean="0">
                <a:latin typeface="微软雅黑"/>
                <a:ea typeface="微软雅黑"/>
                <a:cs typeface="微软雅黑"/>
              </a:rPr>
              <a:t> </a:t>
            </a:r>
          </a:p>
          <a:p>
            <a:pPr lvl="1">
              <a:buClr>
                <a:schemeClr val="tx1"/>
              </a:buClr>
              <a:buFont typeface="Wingdings" charset="2"/>
              <a:buChar char="ü"/>
            </a:pPr>
            <a:r>
              <a:rPr lang="zh-CN" altLang="en-US" sz="2400" dirty="0" smtClean="0">
                <a:latin typeface="微软雅黑"/>
                <a:ea typeface="微软雅黑"/>
                <a:cs typeface="微软雅黑"/>
              </a:rPr>
              <a:t>全局流行</a:t>
            </a:r>
            <a:endParaRPr lang="en-US" altLang="zh-CN" sz="2400" dirty="0">
              <a:latin typeface="微软雅黑"/>
              <a:ea typeface="微软雅黑"/>
              <a:cs typeface="微软雅黑"/>
            </a:endParaRPr>
          </a:p>
          <a:p>
            <a:pPr>
              <a:buClr>
                <a:schemeClr val="tx1"/>
              </a:buClr>
              <a:buFont typeface="Wingdings" charset="2"/>
              <a:buChar char="l"/>
            </a:pPr>
            <a:endParaRPr kumimoji="1" lang="zh-CN" altLang="en-US" sz="2800" dirty="0">
              <a:latin typeface="微软雅黑"/>
              <a:ea typeface="微软雅黑"/>
              <a:cs typeface="微软雅黑"/>
            </a:endParaRPr>
          </a:p>
        </p:txBody>
      </p:sp>
      <p:pic>
        <p:nvPicPr>
          <p:cNvPr id="8" name="图片 7"/>
          <p:cNvPicPr>
            <a:picLocks noChangeAspect="1"/>
          </p:cNvPicPr>
          <p:nvPr/>
        </p:nvPicPr>
        <p:blipFill>
          <a:blip r:embed="rId3"/>
          <a:stretch>
            <a:fillRect/>
          </a:stretch>
        </p:blipFill>
        <p:spPr>
          <a:xfrm>
            <a:off x="3299581" y="1708312"/>
            <a:ext cx="3622675" cy="372255"/>
          </a:xfrm>
          <a:prstGeom prst="rect">
            <a:avLst/>
          </a:prstGeom>
        </p:spPr>
      </p:pic>
      <p:sp>
        <p:nvSpPr>
          <p:cNvPr id="1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2" name="图片 1"/>
          <p:cNvPicPr>
            <a:picLocks noChangeAspect="1"/>
          </p:cNvPicPr>
          <p:nvPr/>
        </p:nvPicPr>
        <p:blipFill>
          <a:blip r:embed="rId4"/>
          <a:stretch>
            <a:fillRect/>
          </a:stretch>
        </p:blipFill>
        <p:spPr>
          <a:xfrm>
            <a:off x="96762" y="3321996"/>
            <a:ext cx="8865810" cy="2474508"/>
          </a:xfrm>
          <a:prstGeom prst="rect">
            <a:avLst/>
          </a:prstGeom>
        </p:spPr>
      </p:pic>
    </p:spTree>
    <p:extLst>
      <p:ext uri="{BB962C8B-B14F-4D97-AF65-F5344CB8AC3E}">
        <p14:creationId xmlns:p14="http://schemas.microsoft.com/office/powerpoint/2010/main" val="36841345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55192" y="4147907"/>
            <a:ext cx="4572000" cy="584776"/>
          </a:xfrm>
          <a:prstGeom prst="rect">
            <a:avLst/>
          </a:prstGeom>
        </p:spPr>
        <p:txBody>
          <a:bodyPr>
            <a:spAutoFit/>
          </a:bodyPr>
          <a:lstStyle/>
          <a:p>
            <a:r>
              <a:rPr lang="en-US" altLang="zh-CN" sz="2400" baseline="30000" dirty="0" smtClean="0"/>
              <a:t>where </a:t>
            </a:r>
            <a:r>
              <a:rPr lang="en-US" altLang="zh-CN" sz="2400" b="1" i="1" baseline="30000" dirty="0" err="1" smtClean="0"/>
              <a:t>p</a:t>
            </a:r>
            <a:r>
              <a:rPr lang="en-US" altLang="zh-CN" sz="1600" b="1" i="1" baseline="30000" dirty="0" err="1" smtClean="0"/>
              <a:t>ki</a:t>
            </a:r>
            <a:r>
              <a:rPr lang="en-US" altLang="zh-CN" sz="2400" baseline="-25000" dirty="0" smtClean="0"/>
              <a:t> </a:t>
            </a:r>
            <a:r>
              <a:rPr lang="en-US" altLang="zh-CN" sz="2400" baseline="30000" dirty="0"/>
              <a:t>is the percentage of broadcast </a:t>
            </a:r>
            <a:r>
              <a:rPr lang="en-US" altLang="zh-CN" sz="2400" b="1" i="1" baseline="30000" dirty="0"/>
              <a:t>k</a:t>
            </a:r>
            <a:r>
              <a:rPr lang="en-US" altLang="zh-CN" sz="2400" baseline="30000" dirty="0"/>
              <a:t>’s viewers in </a:t>
            </a:r>
            <a:r>
              <a:rPr lang="en-US" altLang="zh-CN" sz="2400" baseline="30000" dirty="0" smtClean="0"/>
              <a:t>region</a:t>
            </a:r>
            <a:r>
              <a:rPr lang="en-US" altLang="zh-CN" sz="2400" b="1" i="1" baseline="30000" dirty="0" smtClean="0"/>
              <a:t> </a:t>
            </a:r>
            <a:r>
              <a:rPr lang="en-US" altLang="zh-CN" sz="2400" b="1" i="1" baseline="30000" dirty="0" err="1"/>
              <a:t>i</a:t>
            </a:r>
            <a:r>
              <a:rPr lang="en-US" altLang="zh-CN" sz="2400" baseline="30000" dirty="0"/>
              <a:t>, and</a:t>
            </a:r>
            <a:r>
              <a:rPr lang="en-US" altLang="zh-CN" sz="2400" b="1" i="1" baseline="30000" dirty="0"/>
              <a:t> n </a:t>
            </a:r>
            <a:r>
              <a:rPr lang="en-US" altLang="zh-CN" sz="2400" baseline="30000" dirty="0"/>
              <a:t>is the number of regions.</a:t>
            </a:r>
            <a:endParaRPr lang="zh-CN" altLang="en-US" sz="2400" dirty="0"/>
          </a:p>
        </p:txBody>
      </p:sp>
      <p:sp>
        <p:nvSpPr>
          <p:cNvPr id="12" name="矩形 11"/>
          <p:cNvSpPr/>
          <p:nvPr/>
        </p:nvSpPr>
        <p:spPr>
          <a:xfrm>
            <a:off x="9678905" y="2445241"/>
            <a:ext cx="3328167" cy="1200328"/>
          </a:xfrm>
          <a:prstGeom prst="rect">
            <a:avLst/>
          </a:prstGeom>
        </p:spPr>
        <p:txBody>
          <a:bodyPr wrap="square">
            <a:spAutoFit/>
          </a:bodyPr>
          <a:lstStyle/>
          <a:p>
            <a:r>
              <a:rPr lang="zh-CN" altLang="zh-CN" sz="2400" dirty="0" smtClean="0"/>
              <a:t>M</a:t>
            </a:r>
            <a:r>
              <a:rPr lang="en-US" altLang="zh-CN" sz="2400" dirty="0" err="1" smtClean="0"/>
              <a:t>ost</a:t>
            </a:r>
            <a:r>
              <a:rPr lang="en-US" altLang="zh-CN" sz="2400" dirty="0" smtClean="0"/>
              <a:t> </a:t>
            </a:r>
            <a:r>
              <a:rPr lang="en-US" altLang="zh-CN" sz="2400" dirty="0"/>
              <a:t>of broadcasts are </a:t>
            </a:r>
            <a:r>
              <a:rPr lang="en-US" altLang="zh-CN" sz="2400" b="1" u="sng" dirty="0"/>
              <a:t>“locally popular" </a:t>
            </a:r>
            <a:r>
              <a:rPr lang="en-US" altLang="zh-CN" sz="2400" dirty="0"/>
              <a:t>in MPL systems. </a:t>
            </a:r>
            <a:endParaRPr lang="zh-CN" altLang="en-US" sz="2400" dirty="0"/>
          </a:p>
        </p:txBody>
      </p:sp>
      <p:pic>
        <p:nvPicPr>
          <p:cNvPr id="14" name="图片 13"/>
          <p:cNvPicPr>
            <a:picLocks noChangeAspect="1"/>
          </p:cNvPicPr>
          <p:nvPr/>
        </p:nvPicPr>
        <p:blipFill>
          <a:blip r:embed="rId3"/>
          <a:stretch>
            <a:fillRect/>
          </a:stretch>
        </p:blipFill>
        <p:spPr>
          <a:xfrm>
            <a:off x="1041848" y="2006883"/>
            <a:ext cx="3890829" cy="2419974"/>
          </a:xfrm>
          <a:prstGeom prst="rect">
            <a:avLst/>
          </a:prstGeom>
        </p:spPr>
      </p:pic>
      <p:sp>
        <p:nvSpPr>
          <p:cNvPr id="11" name="文本占位符 2"/>
          <p:cNvSpPr>
            <a:spLocks noGrp="1"/>
          </p:cNvSpPr>
          <p:nvPr>
            <p:ph type="body" idx="1"/>
          </p:nvPr>
        </p:nvSpPr>
        <p:spPr>
          <a:xfrm>
            <a:off x="372535" y="1576010"/>
            <a:ext cx="8229600" cy="4967700"/>
          </a:xfrm>
        </p:spPr>
        <p:txBody>
          <a:bodyPr>
            <a:normAutofit/>
          </a:bodyPr>
          <a:lstStyle/>
          <a:p>
            <a:pPr marL="447675" indent="-257175">
              <a:buClr>
                <a:schemeClr val="tx1"/>
              </a:buClr>
              <a:buSzPct val="100000"/>
              <a:buFont typeface="Wingdings" charset="2"/>
              <a:buChar char="l"/>
            </a:pPr>
            <a:r>
              <a:rPr kumimoji="1" lang="zh-CN" altLang="en-US" sz="2800" dirty="0" smtClean="0">
                <a:latin typeface="微软雅黑"/>
                <a:ea typeface="微软雅黑"/>
                <a:cs typeface="微软雅黑"/>
              </a:rPr>
              <a:t>传统移动直播架构缺陷</a:t>
            </a:r>
            <a:endParaRPr kumimoji="1" lang="zh-CN" altLang="en-US" sz="2800" dirty="0">
              <a:latin typeface="微软雅黑"/>
              <a:ea typeface="微软雅黑"/>
              <a:cs typeface="微软雅黑"/>
            </a:endParaRPr>
          </a:p>
        </p:txBody>
      </p:sp>
      <p:pic>
        <p:nvPicPr>
          <p:cNvPr id="2" name="图片 1" descr="computation_ocuppy.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829" y="2614963"/>
            <a:ext cx="3072277" cy="3975888"/>
          </a:xfrm>
          <a:prstGeom prst="rect">
            <a:avLst/>
          </a:prstGeom>
        </p:spPr>
      </p:pic>
      <p:pic>
        <p:nvPicPr>
          <p:cNvPr id="3" name="图片 2" descr="bandwidth_ocuppy.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3431" y="2567822"/>
            <a:ext cx="3108704" cy="4023029"/>
          </a:xfrm>
          <a:prstGeom prst="rect">
            <a:avLst/>
          </a:prstGeom>
        </p:spPr>
      </p:pic>
      <p:sp>
        <p:nvSpPr>
          <p:cNvPr id="1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p:cNvPicPr>
            <a:picLocks noChangeAspect="1"/>
          </p:cNvPicPr>
          <p:nvPr/>
        </p:nvPicPr>
        <p:blipFill>
          <a:blip r:embed="rId6"/>
          <a:stretch>
            <a:fillRect/>
          </a:stretch>
        </p:blipFill>
        <p:spPr>
          <a:xfrm>
            <a:off x="5493431" y="2249714"/>
            <a:ext cx="2651057" cy="1982860"/>
          </a:xfrm>
          <a:prstGeom prst="rect">
            <a:avLst/>
          </a:prstGeom>
        </p:spPr>
      </p:pic>
      <p:sp>
        <p:nvSpPr>
          <p:cNvPr id="6" name="文本框 5"/>
          <p:cNvSpPr txBox="1"/>
          <p:nvPr/>
        </p:nvSpPr>
        <p:spPr>
          <a:xfrm>
            <a:off x="6362095" y="1903646"/>
            <a:ext cx="1159292" cy="369332"/>
          </a:xfrm>
          <a:prstGeom prst="rect">
            <a:avLst/>
          </a:prstGeom>
          <a:noFill/>
        </p:spPr>
        <p:txBody>
          <a:bodyPr wrap="none" rtlCol="0">
            <a:spAutoFit/>
          </a:bodyPr>
          <a:lstStyle/>
          <a:p>
            <a:pPr marL="285750" indent="-285750">
              <a:buFont typeface="Wingdings" charset="2"/>
              <a:buChar char="ü"/>
            </a:pPr>
            <a:r>
              <a:rPr kumimoji="1" lang="zh-CN" altLang="en-US" dirty="0" smtClean="0"/>
              <a:t>高延迟</a:t>
            </a:r>
            <a:endParaRPr kumimoji="1" lang="zh-CN" altLang="en-US" dirty="0"/>
          </a:p>
        </p:txBody>
      </p:sp>
      <p:sp>
        <p:nvSpPr>
          <p:cNvPr id="18" name="文本框 17"/>
          <p:cNvSpPr txBox="1"/>
          <p:nvPr/>
        </p:nvSpPr>
        <p:spPr>
          <a:xfrm>
            <a:off x="3989153" y="5164379"/>
            <a:ext cx="1620957" cy="369332"/>
          </a:xfrm>
          <a:prstGeom prst="rect">
            <a:avLst/>
          </a:prstGeom>
          <a:noFill/>
        </p:spPr>
        <p:txBody>
          <a:bodyPr wrap="none" rtlCol="0">
            <a:spAutoFit/>
          </a:bodyPr>
          <a:lstStyle/>
          <a:p>
            <a:pPr marL="285750" indent="-285750">
              <a:buFont typeface="Wingdings" charset="2"/>
              <a:buChar char="ü"/>
            </a:pPr>
            <a:r>
              <a:rPr kumimoji="1" lang="zh-CN" altLang="en-US" dirty="0" smtClean="0"/>
              <a:t>高资源消耗</a:t>
            </a:r>
            <a:endParaRPr kumimoji="1" lang="zh-CN" altLang="en-US" dirty="0"/>
          </a:p>
        </p:txBody>
      </p:sp>
    </p:spTree>
    <p:extLst>
      <p:ext uri="{BB962C8B-B14F-4D97-AF65-F5344CB8AC3E}">
        <p14:creationId xmlns:p14="http://schemas.microsoft.com/office/powerpoint/2010/main" val="15885493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边缘计算辅助的移动直播系统</a:t>
            </a:r>
            <a:endParaRPr kumimoji="1" lang="zh-CN" altLang="en-US" sz="28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540933" y="2234633"/>
            <a:ext cx="5367867" cy="4063385"/>
          </a:xfrm>
          <a:prstGeom prst="rect">
            <a:avLst/>
          </a:prstGeom>
        </p:spPr>
      </p:pic>
      <p:sp>
        <p:nvSpPr>
          <p:cNvPr id="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062799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研究背景</a:t>
            </a:r>
            <a:r>
              <a:rPr kumimoji="1" lang="en-US" altLang="en-US" dirty="0" smtClean="0">
                <a:latin typeface="微软雅黑"/>
                <a:ea typeface="微软雅黑"/>
                <a:cs typeface="微软雅黑"/>
              </a:rPr>
              <a:t>：在线视频服务现状</a:t>
            </a:r>
            <a:endParaRPr kumimoji="1" lang="zh-CN" altLang="en-US" sz="3100" dirty="0">
              <a:latin typeface="微软雅黑"/>
              <a:ea typeface="微软雅黑"/>
              <a:cs typeface="微软雅黑"/>
            </a:endParaRPr>
          </a:p>
        </p:txBody>
      </p:sp>
      <p:grpSp>
        <p:nvGrpSpPr>
          <p:cNvPr id="4" name="组 3"/>
          <p:cNvGrpSpPr/>
          <p:nvPr/>
        </p:nvGrpSpPr>
        <p:grpSpPr>
          <a:xfrm>
            <a:off x="3544249" y="1654242"/>
            <a:ext cx="2331620" cy="1400050"/>
            <a:chOff x="6128464" y="1553451"/>
            <a:chExt cx="2331620" cy="1400050"/>
          </a:xfrm>
        </p:grpSpPr>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773" y="2269602"/>
              <a:ext cx="932004" cy="68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8362" y="2272159"/>
              <a:ext cx="488657" cy="64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nvPicPr>
          <p:blipFill>
            <a:blip r:embed="rId5"/>
            <a:stretch>
              <a:fillRect/>
            </a:stretch>
          </p:blipFill>
          <p:spPr>
            <a:xfrm>
              <a:off x="6128464" y="2272159"/>
              <a:ext cx="803614" cy="648173"/>
            </a:xfrm>
            <a:prstGeom prst="rect">
              <a:avLst/>
            </a:prstGeom>
          </p:spPr>
        </p:pic>
        <p:sp>
          <p:nvSpPr>
            <p:cNvPr id="15" name="文本框 14"/>
            <p:cNvSpPr txBox="1"/>
            <p:nvPr/>
          </p:nvSpPr>
          <p:spPr>
            <a:xfrm>
              <a:off x="6297935" y="1553451"/>
              <a:ext cx="2162149"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智能终端</a:t>
              </a:r>
              <a:r>
                <a:rPr kumimoji="1" lang="zh-CN" altLang="en-US" sz="2400" dirty="0" smtClean="0">
                  <a:latin typeface="微软雅黑"/>
                  <a:ea typeface="微软雅黑"/>
                  <a:cs typeface="微软雅黑"/>
                </a:rPr>
                <a:t>设备</a:t>
              </a:r>
              <a:endParaRPr kumimoji="1" lang="zh-CN" altLang="en-US" sz="2400" dirty="0">
                <a:latin typeface="微软雅黑"/>
                <a:ea typeface="微软雅黑"/>
                <a:cs typeface="微软雅黑"/>
              </a:endParaRPr>
            </a:p>
          </p:txBody>
        </p:sp>
      </p:grpSp>
      <p:grpSp>
        <p:nvGrpSpPr>
          <p:cNvPr id="7" name="组 6"/>
          <p:cNvGrpSpPr/>
          <p:nvPr/>
        </p:nvGrpSpPr>
        <p:grpSpPr>
          <a:xfrm>
            <a:off x="792412" y="1635906"/>
            <a:ext cx="2381994" cy="1514234"/>
            <a:chOff x="1110042" y="1534308"/>
            <a:chExt cx="2381994" cy="1514234"/>
          </a:xfrm>
        </p:grpSpPr>
        <p:pic>
          <p:nvPicPr>
            <p:cNvPr id="6" name="Picture 13" descr="wifi.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042" y="2250916"/>
              <a:ext cx="1152734" cy="797626"/>
            </a:xfrm>
            <a:prstGeom prst="rect">
              <a:avLst/>
            </a:prstGeom>
          </p:spPr>
        </p:pic>
        <p:sp>
          <p:nvSpPr>
            <p:cNvPr id="16" name="文本框 15"/>
            <p:cNvSpPr txBox="1"/>
            <p:nvPr/>
          </p:nvSpPr>
          <p:spPr>
            <a:xfrm>
              <a:off x="1323565" y="1534308"/>
              <a:ext cx="2073491"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高速</a:t>
              </a:r>
              <a:r>
                <a:rPr kumimoji="1" lang="zh-CN" altLang="en-US" sz="2400" dirty="0" smtClean="0">
                  <a:latin typeface="微软雅黑"/>
                  <a:ea typeface="微软雅黑"/>
                  <a:cs typeface="微软雅黑"/>
                </a:rPr>
                <a:t>移动网络</a:t>
              </a:r>
              <a:endParaRPr kumimoji="1" lang="en-US" altLang="zh-CN" sz="2400" dirty="0" smtClean="0">
                <a:latin typeface="微软雅黑"/>
                <a:ea typeface="微软雅黑"/>
                <a:cs typeface="微软雅黑"/>
              </a:endParaRPr>
            </a:p>
          </p:txBody>
        </p:sp>
        <p:pic>
          <p:nvPicPr>
            <p:cNvPr id="3" name="图片 2"/>
            <p:cNvPicPr>
              <a:picLocks noChangeAspect="1"/>
            </p:cNvPicPr>
            <p:nvPr/>
          </p:nvPicPr>
          <p:blipFill>
            <a:blip r:embed="rId7"/>
            <a:stretch>
              <a:fillRect/>
            </a:stretch>
          </p:blipFill>
          <p:spPr>
            <a:xfrm>
              <a:off x="2262776" y="2269602"/>
              <a:ext cx="1229260" cy="774349"/>
            </a:xfrm>
            <a:prstGeom prst="rect">
              <a:avLst/>
            </a:prstGeom>
          </p:spPr>
        </p:pic>
      </p:grpSp>
      <p:grpSp>
        <p:nvGrpSpPr>
          <p:cNvPr id="5" name="组 4"/>
          <p:cNvGrpSpPr/>
          <p:nvPr/>
        </p:nvGrpSpPr>
        <p:grpSpPr>
          <a:xfrm>
            <a:off x="6334057" y="1672577"/>
            <a:ext cx="1932098" cy="1364672"/>
            <a:chOff x="3775165" y="1555660"/>
            <a:chExt cx="1932098" cy="1364672"/>
          </a:xfrm>
        </p:grpSpPr>
        <p:pic>
          <p:nvPicPr>
            <p:cNvPr id="11" name="图片 10"/>
            <p:cNvPicPr>
              <a:picLocks noChangeAspect="1"/>
            </p:cNvPicPr>
            <p:nvPr/>
          </p:nvPicPr>
          <p:blipFill>
            <a:blip r:embed="rId8"/>
            <a:stretch>
              <a:fillRect/>
            </a:stretch>
          </p:blipFill>
          <p:spPr>
            <a:xfrm>
              <a:off x="3979279" y="2250916"/>
              <a:ext cx="1218337" cy="669416"/>
            </a:xfrm>
            <a:prstGeom prst="rect">
              <a:avLst/>
            </a:prstGeom>
          </p:spPr>
        </p:pic>
        <p:sp>
          <p:nvSpPr>
            <p:cNvPr id="12" name="矩形 11"/>
            <p:cNvSpPr/>
            <p:nvPr/>
          </p:nvSpPr>
          <p:spPr>
            <a:xfrm>
              <a:off x="3775165" y="1555660"/>
              <a:ext cx="1932098" cy="461665"/>
            </a:xfrm>
            <a:prstGeom prst="rect">
              <a:avLst/>
            </a:prstGeom>
          </p:spPr>
          <p:txBody>
            <a:bodyPr wrap="square">
              <a:spAutoFit/>
            </a:bodyPr>
            <a:lstStyle/>
            <a:p>
              <a:r>
                <a:rPr kumimoji="1" lang="zh-CN" altLang="en-US" sz="2400" dirty="0" smtClean="0">
                  <a:latin typeface="微软雅黑"/>
                  <a:ea typeface="微软雅黑"/>
                  <a:cs typeface="微软雅黑"/>
                </a:rPr>
                <a:t>编解码技术</a:t>
              </a:r>
              <a:endParaRPr kumimoji="1" lang="zh-CN" altLang="en-US" sz="2400" dirty="0">
                <a:latin typeface="微软雅黑"/>
                <a:ea typeface="微软雅黑"/>
                <a:cs typeface="微软雅黑"/>
              </a:endParaRPr>
            </a:p>
          </p:txBody>
        </p:sp>
      </p:grpSp>
      <p:pic>
        <p:nvPicPr>
          <p:cNvPr id="19" name="图片 18"/>
          <p:cNvPicPr>
            <a:picLocks noChangeAspect="1"/>
          </p:cNvPicPr>
          <p:nvPr/>
        </p:nvPicPr>
        <p:blipFill>
          <a:blip r:embed="rId9"/>
          <a:stretch>
            <a:fillRect/>
          </a:stretch>
        </p:blipFill>
        <p:spPr>
          <a:xfrm>
            <a:off x="561849" y="4807683"/>
            <a:ext cx="2306625" cy="1301361"/>
          </a:xfrm>
          <a:prstGeom prst="rect">
            <a:avLst/>
          </a:prstGeom>
          <a:ln>
            <a:noFill/>
          </a:ln>
          <a:effectLst>
            <a:outerShdw blurRad="190500" algn="tl" rotWithShape="0">
              <a:srgbClr val="000000">
                <a:alpha val="70000"/>
              </a:srgbClr>
            </a:outerShdw>
          </a:effectLst>
        </p:spPr>
      </p:pic>
      <p:grpSp>
        <p:nvGrpSpPr>
          <p:cNvPr id="17" name="组 16"/>
          <p:cNvGrpSpPr/>
          <p:nvPr/>
        </p:nvGrpSpPr>
        <p:grpSpPr>
          <a:xfrm>
            <a:off x="2658004" y="4790750"/>
            <a:ext cx="2893212" cy="1362582"/>
            <a:chOff x="2658004" y="4113430"/>
            <a:chExt cx="2893212" cy="1362582"/>
          </a:xfrm>
        </p:grpSpPr>
        <p:pic>
          <p:nvPicPr>
            <p:cNvPr id="18" name="图片 17"/>
            <p:cNvPicPr>
              <a:picLocks noChangeAspect="1"/>
            </p:cNvPicPr>
            <p:nvPr/>
          </p:nvPicPr>
          <p:blipFill>
            <a:blip r:embed="rId10"/>
            <a:stretch>
              <a:fillRect/>
            </a:stretch>
          </p:blipFill>
          <p:spPr>
            <a:xfrm>
              <a:off x="3079427" y="4113430"/>
              <a:ext cx="2471789" cy="1303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19"/>
            <p:cNvPicPr>
              <a:picLocks noChangeAspect="1"/>
            </p:cNvPicPr>
            <p:nvPr/>
          </p:nvPicPr>
          <p:blipFill>
            <a:blip r:embed="rId11">
              <a:extLst>
                <a:ext uri="{BEBA8EAE-BF5A-486C-A8C5-ECC9F3942E4B}">
                  <a14:imgProps xmlns:a14="http://schemas.microsoft.com/office/drawing/2010/main">
                    <a14:imgLayer r:embed="rId12">
                      <a14:imgEffect>
                        <a14:backgroundRemoval t="2980" b="97020" l="10000" r="90000">
                          <a14:foregroundMark x1="83878" y1="42384" x2="83878" y2="42384"/>
                          <a14:foregroundMark x1="83878" y1="42384" x2="83878" y2="42384"/>
                        </a14:backgroundRemoval>
                      </a14:imgEffect>
                    </a14:imgLayer>
                  </a14:imgProps>
                </a:ext>
              </a:extLst>
            </a:blip>
            <a:stretch>
              <a:fillRect/>
            </a:stretch>
          </p:blipFill>
          <p:spPr>
            <a:xfrm>
              <a:off x="2658004" y="4458406"/>
              <a:ext cx="1651083" cy="1017606"/>
            </a:xfrm>
            <a:prstGeom prst="rect">
              <a:avLst/>
            </a:prstGeom>
          </p:spPr>
        </p:pic>
      </p:grpSp>
      <p:pic>
        <p:nvPicPr>
          <p:cNvPr id="21" name="Picture 4"/>
          <p:cNvPicPr>
            <a:picLocks noChangeAspect="1"/>
          </p:cNvPicPr>
          <p:nvPr/>
        </p:nvPicPr>
        <p:blipFill>
          <a:blip r:embed="rId13"/>
          <a:stretch>
            <a:fillRect/>
          </a:stretch>
        </p:blipFill>
        <p:spPr>
          <a:xfrm>
            <a:off x="5782804" y="4807683"/>
            <a:ext cx="2650805" cy="1424808"/>
          </a:xfrm>
          <a:prstGeom prst="rect">
            <a:avLst/>
          </a:prstGeom>
          <a:ln>
            <a:noFill/>
          </a:ln>
          <a:effectLst>
            <a:outerShdw blurRad="292100" dist="139700" dir="2700000" algn="tl" rotWithShape="0">
              <a:srgbClr val="333333">
                <a:alpha val="65000"/>
              </a:srgbClr>
            </a:outerShdw>
          </a:effectLst>
        </p:spPr>
      </p:pic>
      <p:sp>
        <p:nvSpPr>
          <p:cNvPr id="22" name="虚尾箭头 21"/>
          <p:cNvSpPr/>
          <p:nvPr/>
        </p:nvSpPr>
        <p:spPr>
          <a:xfrm rot="5400000">
            <a:off x="4025717" y="3331451"/>
            <a:ext cx="838889" cy="7278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a:ea typeface="微软雅黑"/>
              <a:cs typeface="微软雅黑"/>
            </a:endParaRPr>
          </a:p>
        </p:txBody>
      </p:sp>
      <p:sp>
        <p:nvSpPr>
          <p:cNvPr id="26" name="文本框 25"/>
          <p:cNvSpPr txBox="1"/>
          <p:nvPr/>
        </p:nvSpPr>
        <p:spPr>
          <a:xfrm>
            <a:off x="3415139" y="4224276"/>
            <a:ext cx="1946803"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流量大</a:t>
            </a:r>
            <a:endParaRPr kumimoji="1" lang="en-US" altLang="zh-CN" sz="2400" dirty="0" smtClean="0">
              <a:latin typeface="微软雅黑"/>
              <a:ea typeface="微软雅黑"/>
              <a:cs typeface="微软雅黑"/>
            </a:endParaRPr>
          </a:p>
        </p:txBody>
      </p:sp>
      <p:sp>
        <p:nvSpPr>
          <p:cNvPr id="27" name="文本框 26"/>
          <p:cNvSpPr txBox="1"/>
          <p:nvPr/>
        </p:nvSpPr>
        <p:spPr>
          <a:xfrm>
            <a:off x="5647340" y="4224276"/>
            <a:ext cx="3129721"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内容源边缘化</a:t>
            </a:r>
            <a:endParaRPr kumimoji="1" lang="en-US" altLang="zh-CN" sz="2400" dirty="0" smtClean="0">
              <a:latin typeface="微软雅黑"/>
              <a:ea typeface="微软雅黑"/>
              <a:cs typeface="微软雅黑"/>
            </a:endParaRPr>
          </a:p>
        </p:txBody>
      </p:sp>
      <p:sp>
        <p:nvSpPr>
          <p:cNvPr id="28" name="文本框 27"/>
          <p:cNvSpPr txBox="1"/>
          <p:nvPr/>
        </p:nvSpPr>
        <p:spPr>
          <a:xfrm>
            <a:off x="824091" y="4224276"/>
            <a:ext cx="1363846"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移动</a:t>
            </a:r>
            <a:endParaRPr kumimoji="1" lang="en-US" altLang="zh-CN" sz="2400" dirty="0" smtClean="0">
              <a:latin typeface="微软雅黑"/>
              <a:ea typeface="微软雅黑"/>
              <a:cs typeface="微软雅黑"/>
            </a:endParaRPr>
          </a:p>
        </p:txBody>
      </p:sp>
      <p:sp>
        <p:nvSpPr>
          <p:cNvPr id="29" name="文本框 28"/>
          <p:cNvSpPr txBox="1"/>
          <p:nvPr/>
        </p:nvSpPr>
        <p:spPr>
          <a:xfrm>
            <a:off x="4927509" y="3506800"/>
            <a:ext cx="2050561" cy="461665"/>
          </a:xfrm>
          <a:prstGeom prst="rect">
            <a:avLst/>
          </a:prstGeom>
          <a:noFill/>
        </p:spPr>
        <p:txBody>
          <a:bodyPr wrap="none" rtlCol="0">
            <a:spAutoFit/>
          </a:bodyPr>
          <a:lstStyle/>
          <a:p>
            <a:r>
              <a:rPr kumimoji="1" lang="zh-CN" altLang="en-US" sz="2400" dirty="0" smtClean="0">
                <a:latin typeface="微软雅黑"/>
                <a:ea typeface="微软雅黑"/>
                <a:cs typeface="微软雅黑"/>
              </a:rPr>
              <a:t>视频流量</a:t>
            </a:r>
            <a:r>
              <a:rPr kumimoji="1" lang="en-US" altLang="zh-CN" sz="2400" dirty="0">
                <a:latin typeface="微软雅黑"/>
                <a:ea typeface="微软雅黑"/>
                <a:cs typeface="微软雅黑"/>
              </a:rPr>
              <a:t>73%</a:t>
            </a:r>
            <a:r>
              <a:rPr kumimoji="1" lang="zh-CN" altLang="en-US" sz="2400" dirty="0">
                <a:latin typeface="微软雅黑"/>
                <a:ea typeface="微软雅黑"/>
                <a:cs typeface="微软雅黑"/>
              </a:rPr>
              <a:t> </a:t>
            </a:r>
          </a:p>
        </p:txBody>
      </p:sp>
    </p:spTree>
    <p:extLst>
      <p:ext uri="{BB962C8B-B14F-4D97-AF65-F5344CB8AC3E}">
        <p14:creationId xmlns:p14="http://schemas.microsoft.com/office/powerpoint/2010/main" val="37830222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算法流程框图</a:t>
            </a:r>
            <a:endParaRPr kumimoji="1" lang="zh-CN" altLang="en-US" sz="2800" dirty="0">
              <a:latin typeface="微软雅黑"/>
              <a:ea typeface="微软雅黑"/>
              <a:cs typeface="微软雅黑"/>
            </a:endParaRPr>
          </a:p>
        </p:txBody>
      </p:sp>
      <p:pic>
        <p:nvPicPr>
          <p:cNvPr id="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4042570" y="4138248"/>
            <a:ext cx="594360" cy="594360"/>
          </a:xfrm>
          <a:prstGeom prst="rect">
            <a:avLst/>
          </a:prstGeom>
        </p:spPr>
      </p:pic>
      <p:pic>
        <p:nvPicPr>
          <p:cNvPr id="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4042570" y="5046159"/>
            <a:ext cx="594360" cy="594360"/>
          </a:xfrm>
          <a:prstGeom prst="rect">
            <a:avLst/>
          </a:prstGeom>
        </p:spPr>
      </p:pic>
      <p:pic>
        <p:nvPicPr>
          <p:cNvPr id="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2364080" y="4133818"/>
            <a:ext cx="549141" cy="549141"/>
          </a:xfrm>
          <a:prstGeom prst="rect">
            <a:avLst/>
          </a:prstGeom>
        </p:spPr>
      </p:pic>
      <p:pic>
        <p:nvPicPr>
          <p:cNvPr id="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1721797" y="4576094"/>
            <a:ext cx="549141" cy="549141"/>
          </a:xfrm>
          <a:prstGeom prst="rect">
            <a:avLst/>
          </a:prstGeom>
        </p:spPr>
      </p:pic>
      <p:pic>
        <p:nvPicPr>
          <p:cNvPr id="1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545508" y="4771588"/>
            <a:ext cx="549141" cy="549141"/>
          </a:xfrm>
          <a:prstGeom prst="rect">
            <a:avLst/>
          </a:prstGeom>
        </p:spPr>
      </p:pic>
      <p:cxnSp>
        <p:nvCxnSpPr>
          <p:cNvPr id="12" name="Straight Arrow Connector 13">
            <a:extLst>
              <a:ext uri="{FF2B5EF4-FFF2-40B4-BE49-F238E27FC236}">
                <a16:creationId xmlns="" xmlns:a16="http://schemas.microsoft.com/office/drawing/2014/main" id="{3C7D9E25-9E82-4498-BED7-7CF18820EC96}"/>
              </a:ext>
            </a:extLst>
          </p:cNvPr>
          <p:cNvCxnSpPr>
            <a:stCxn id="8" idx="3"/>
            <a:endCxn id="7" idx="1"/>
          </p:cNvCxnSpPr>
          <p:nvPr/>
        </p:nvCxnSpPr>
        <p:spPr>
          <a:xfrm>
            <a:off x="2913221" y="4408389"/>
            <a:ext cx="1129349" cy="9349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4">
            <a:extLst>
              <a:ext uri="{FF2B5EF4-FFF2-40B4-BE49-F238E27FC236}">
                <a16:creationId xmlns="" xmlns:a16="http://schemas.microsoft.com/office/drawing/2014/main" id="{1DA06BA9-EAA8-4F73-8C10-65D731497E4B}"/>
              </a:ext>
            </a:extLst>
          </p:cNvPr>
          <p:cNvCxnSpPr>
            <a:cxnSpLocks/>
            <a:stCxn id="9" idx="3"/>
            <a:endCxn id="6" idx="1"/>
          </p:cNvCxnSpPr>
          <p:nvPr/>
        </p:nvCxnSpPr>
        <p:spPr>
          <a:xfrm flipV="1">
            <a:off x="2270938" y="4435428"/>
            <a:ext cx="1771632" cy="415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7">
            <a:extLst>
              <a:ext uri="{FF2B5EF4-FFF2-40B4-BE49-F238E27FC236}">
                <a16:creationId xmlns="" xmlns:a16="http://schemas.microsoft.com/office/drawing/2014/main" id="{07CBA806-A852-4727-B05C-295AEF9F5E60}"/>
              </a:ext>
            </a:extLst>
          </p:cNvPr>
          <p:cNvCxnSpPr>
            <a:cxnSpLocks/>
            <a:stCxn id="10" idx="3"/>
          </p:cNvCxnSpPr>
          <p:nvPr/>
        </p:nvCxnSpPr>
        <p:spPr>
          <a:xfrm flipV="1">
            <a:off x="3094649" y="4474409"/>
            <a:ext cx="1068864" cy="571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089509" y="5207474"/>
            <a:ext cx="549141" cy="549141"/>
          </a:xfrm>
          <a:prstGeom prst="rect">
            <a:avLst/>
          </a:prstGeom>
        </p:spPr>
      </p:pic>
      <p:pic>
        <p:nvPicPr>
          <p:cNvPr id="1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310835" y="6052303"/>
            <a:ext cx="549141" cy="549141"/>
          </a:xfrm>
          <a:prstGeom prst="rect">
            <a:avLst/>
          </a:prstGeom>
        </p:spPr>
      </p:pic>
      <p:pic>
        <p:nvPicPr>
          <p:cNvPr id="1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4042570" y="5991828"/>
            <a:ext cx="594360" cy="594360"/>
          </a:xfrm>
          <a:prstGeom prst="rect">
            <a:avLst/>
          </a:prstGeom>
        </p:spPr>
      </p:pic>
      <p:cxnSp>
        <p:nvCxnSpPr>
          <p:cNvPr id="18" name="Straight Arrow Connector 17">
            <a:extLst>
              <a:ext uri="{FF2B5EF4-FFF2-40B4-BE49-F238E27FC236}">
                <a16:creationId xmlns="" xmlns:a16="http://schemas.microsoft.com/office/drawing/2014/main" id="{07CBA806-A852-4727-B05C-295AEF9F5E60}"/>
              </a:ext>
            </a:extLst>
          </p:cNvPr>
          <p:cNvCxnSpPr>
            <a:cxnSpLocks/>
            <a:stCxn id="16" idx="3"/>
            <a:endCxn id="17" idx="1"/>
          </p:cNvCxnSpPr>
          <p:nvPr/>
        </p:nvCxnSpPr>
        <p:spPr>
          <a:xfrm flipV="1">
            <a:off x="2859976" y="6289008"/>
            <a:ext cx="1182594" cy="378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7">
            <a:extLst>
              <a:ext uri="{FF2B5EF4-FFF2-40B4-BE49-F238E27FC236}">
                <a16:creationId xmlns="" xmlns:a16="http://schemas.microsoft.com/office/drawing/2014/main" id="{07CBA806-A852-4727-B05C-295AEF9F5E60}"/>
              </a:ext>
            </a:extLst>
          </p:cNvPr>
          <p:cNvCxnSpPr>
            <a:cxnSpLocks/>
            <a:stCxn id="15" idx="3"/>
            <a:endCxn id="6" idx="2"/>
          </p:cNvCxnSpPr>
          <p:nvPr/>
        </p:nvCxnSpPr>
        <p:spPr>
          <a:xfrm flipV="1">
            <a:off x="2638650" y="4732608"/>
            <a:ext cx="1701100" cy="749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94266" y="4418681"/>
            <a:ext cx="184666" cy="369332"/>
          </a:xfrm>
          <a:prstGeom prst="rect">
            <a:avLst/>
          </a:prstGeom>
          <a:noFill/>
        </p:spPr>
        <p:txBody>
          <a:bodyPr wrap="none" rtlCol="0">
            <a:spAutoFit/>
          </a:bodyPr>
          <a:lstStyle/>
          <a:p>
            <a:endParaRPr kumimoji="1" lang="zh-CN" altLang="en-US" dirty="0"/>
          </a:p>
        </p:txBody>
      </p:sp>
      <p:pic>
        <p:nvPicPr>
          <p:cNvPr id="3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306496" y="4138248"/>
            <a:ext cx="594360" cy="594360"/>
          </a:xfrm>
          <a:prstGeom prst="rect">
            <a:avLst/>
          </a:prstGeom>
        </p:spPr>
      </p:pic>
      <p:pic>
        <p:nvPicPr>
          <p:cNvPr id="35"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7306496" y="5046159"/>
            <a:ext cx="594360" cy="594360"/>
          </a:xfrm>
          <a:prstGeom prst="rect">
            <a:avLst/>
          </a:prstGeom>
        </p:spPr>
      </p:pic>
      <p:pic>
        <p:nvPicPr>
          <p:cNvPr id="36"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5628006" y="4133818"/>
            <a:ext cx="549141" cy="549141"/>
          </a:xfrm>
          <a:prstGeom prst="rect">
            <a:avLst/>
          </a:prstGeom>
        </p:spPr>
      </p:pic>
      <p:pic>
        <p:nvPicPr>
          <p:cNvPr id="37"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4985723" y="4576094"/>
            <a:ext cx="549141" cy="549141"/>
          </a:xfrm>
          <a:prstGeom prst="rect">
            <a:avLst/>
          </a:prstGeom>
        </p:spPr>
      </p:pic>
      <p:pic>
        <p:nvPicPr>
          <p:cNvPr id="38"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809434" y="4771588"/>
            <a:ext cx="549141" cy="549141"/>
          </a:xfrm>
          <a:prstGeom prst="rect">
            <a:avLst/>
          </a:prstGeom>
        </p:spPr>
      </p:pic>
      <p:cxnSp>
        <p:nvCxnSpPr>
          <p:cNvPr id="39" name="Straight Arrow Connector 13">
            <a:extLst>
              <a:ext uri="{FF2B5EF4-FFF2-40B4-BE49-F238E27FC236}">
                <a16:creationId xmlns="" xmlns:a16="http://schemas.microsoft.com/office/drawing/2014/main" id="{3C7D9E25-9E82-4498-BED7-7CF18820EC96}"/>
              </a:ext>
            </a:extLst>
          </p:cNvPr>
          <p:cNvCxnSpPr>
            <a:stCxn id="36" idx="3"/>
            <a:endCxn id="35" idx="1"/>
          </p:cNvCxnSpPr>
          <p:nvPr/>
        </p:nvCxnSpPr>
        <p:spPr>
          <a:xfrm>
            <a:off x="6177147" y="4408389"/>
            <a:ext cx="1129349" cy="9349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4">
            <a:extLst>
              <a:ext uri="{FF2B5EF4-FFF2-40B4-BE49-F238E27FC236}">
                <a16:creationId xmlns="" xmlns:a16="http://schemas.microsoft.com/office/drawing/2014/main" id="{1DA06BA9-EAA8-4F73-8C10-65D731497E4B}"/>
              </a:ext>
            </a:extLst>
          </p:cNvPr>
          <p:cNvCxnSpPr>
            <a:cxnSpLocks/>
            <a:stCxn id="37" idx="3"/>
            <a:endCxn id="34" idx="1"/>
          </p:cNvCxnSpPr>
          <p:nvPr/>
        </p:nvCxnSpPr>
        <p:spPr>
          <a:xfrm flipV="1">
            <a:off x="5534864" y="4435428"/>
            <a:ext cx="1771632" cy="415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7">
            <a:extLst>
              <a:ext uri="{FF2B5EF4-FFF2-40B4-BE49-F238E27FC236}">
                <a16:creationId xmlns="" xmlns:a16="http://schemas.microsoft.com/office/drawing/2014/main" id="{07CBA806-A852-4727-B05C-295AEF9F5E60}"/>
              </a:ext>
            </a:extLst>
          </p:cNvPr>
          <p:cNvCxnSpPr>
            <a:cxnSpLocks/>
            <a:stCxn id="38" idx="3"/>
          </p:cNvCxnSpPr>
          <p:nvPr/>
        </p:nvCxnSpPr>
        <p:spPr>
          <a:xfrm flipV="1">
            <a:off x="6358575" y="4474409"/>
            <a:ext cx="1068864" cy="571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353435" y="5207474"/>
            <a:ext cx="549141" cy="549141"/>
          </a:xfrm>
          <a:prstGeom prst="rect">
            <a:avLst/>
          </a:prstGeom>
        </p:spPr>
      </p:pic>
      <p:pic>
        <p:nvPicPr>
          <p:cNvPr id="43"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574761" y="6052303"/>
            <a:ext cx="549141" cy="549141"/>
          </a:xfrm>
          <a:prstGeom prst="rect">
            <a:avLst/>
          </a:prstGeom>
        </p:spPr>
      </p:pic>
      <p:pic>
        <p:nvPicPr>
          <p:cNvPr id="4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306496" y="5991828"/>
            <a:ext cx="594360" cy="594360"/>
          </a:xfrm>
          <a:prstGeom prst="rect">
            <a:avLst/>
          </a:prstGeom>
        </p:spPr>
      </p:pic>
      <p:cxnSp>
        <p:nvCxnSpPr>
          <p:cNvPr id="45" name="Straight Arrow Connector 17">
            <a:extLst>
              <a:ext uri="{FF2B5EF4-FFF2-40B4-BE49-F238E27FC236}">
                <a16:creationId xmlns="" xmlns:a16="http://schemas.microsoft.com/office/drawing/2014/main" id="{07CBA806-A852-4727-B05C-295AEF9F5E60}"/>
              </a:ext>
            </a:extLst>
          </p:cNvPr>
          <p:cNvCxnSpPr>
            <a:cxnSpLocks/>
            <a:stCxn id="43" idx="3"/>
            <a:endCxn id="44" idx="1"/>
          </p:cNvCxnSpPr>
          <p:nvPr/>
        </p:nvCxnSpPr>
        <p:spPr>
          <a:xfrm flipV="1">
            <a:off x="6123902" y="6289008"/>
            <a:ext cx="1182594" cy="378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7">
            <a:extLst>
              <a:ext uri="{FF2B5EF4-FFF2-40B4-BE49-F238E27FC236}">
                <a16:creationId xmlns="" xmlns:a16="http://schemas.microsoft.com/office/drawing/2014/main" id="{07CBA806-A852-4727-B05C-295AEF9F5E60}"/>
              </a:ext>
            </a:extLst>
          </p:cNvPr>
          <p:cNvCxnSpPr>
            <a:cxnSpLocks/>
            <a:stCxn id="42" idx="3"/>
            <a:endCxn id="34" idx="2"/>
          </p:cNvCxnSpPr>
          <p:nvPr/>
        </p:nvCxnSpPr>
        <p:spPr>
          <a:xfrm flipV="1">
            <a:off x="5902576" y="4732608"/>
            <a:ext cx="1701100" cy="749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a:xfrm>
            <a:off x="6669562" y="3812929"/>
            <a:ext cx="757877" cy="325725"/>
            <a:chOff x="722673" y="5178694"/>
            <a:chExt cx="1481508" cy="640931"/>
          </a:xfrm>
        </p:grpSpPr>
        <p:sp>
          <p:nvSpPr>
            <p:cNvPr id="48" name="矩形 47"/>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9" name="矩形 48"/>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0" name="矩形 49"/>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1" name="矩形 50"/>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grpSp>
        <p:nvGrpSpPr>
          <p:cNvPr id="54" name="组 53"/>
          <p:cNvGrpSpPr/>
          <p:nvPr/>
        </p:nvGrpSpPr>
        <p:grpSpPr>
          <a:xfrm>
            <a:off x="3766655" y="5902609"/>
            <a:ext cx="757878" cy="325726"/>
            <a:chOff x="722673" y="5178694"/>
            <a:chExt cx="1481508" cy="640931"/>
          </a:xfrm>
        </p:grpSpPr>
        <p:sp>
          <p:nvSpPr>
            <p:cNvPr id="55" name="矩形 54"/>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6" name="矩形 55"/>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7" name="矩形 56"/>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8" name="矩形 57"/>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sp>
        <p:nvSpPr>
          <p:cNvPr id="60" name="矩形 59"/>
          <p:cNvSpPr/>
          <p:nvPr/>
        </p:nvSpPr>
        <p:spPr>
          <a:xfrm>
            <a:off x="7126866" y="5828968"/>
            <a:ext cx="181542" cy="32266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2"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descr="edgempl_algrithm_arc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21" y="2214906"/>
            <a:ext cx="5638800" cy="1562100"/>
          </a:xfrm>
          <a:prstGeom prst="rect">
            <a:avLst/>
          </a:prstGeom>
        </p:spPr>
      </p:pic>
    </p:spTree>
    <p:extLst>
      <p:ext uri="{BB962C8B-B14F-4D97-AF65-F5344CB8AC3E}">
        <p14:creationId xmlns:p14="http://schemas.microsoft.com/office/powerpoint/2010/main" val="22589591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lang="zh-CN" altLang="en-US" sz="2800" dirty="0" smtClean="0">
                <a:latin typeface="微软雅黑"/>
                <a:ea typeface="微软雅黑"/>
                <a:cs typeface="微软雅黑"/>
              </a:rPr>
              <a:t>直播内容流行度分布指数预测</a:t>
            </a:r>
            <a:r>
              <a:rPr lang="en-US" altLang="zh-CN" sz="2800"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主播</a:t>
            </a:r>
            <a:r>
              <a:rPr lang="en-US" altLang="zh-CN" dirty="0" smtClean="0">
                <a:latin typeface="微软雅黑"/>
                <a:ea typeface="微软雅黑"/>
                <a:cs typeface="微软雅黑"/>
              </a:rPr>
              <a:t>profile</a:t>
            </a:r>
            <a:r>
              <a:rPr lang="zh-CN" altLang="en-US" dirty="0" smtClean="0">
                <a:latin typeface="微软雅黑"/>
                <a:ea typeface="微软雅黑"/>
                <a:cs typeface="微软雅黑"/>
              </a:rPr>
              <a:t>：直播类型</a:t>
            </a:r>
            <a:r>
              <a:rPr lang="zh-CN" altLang="en-US" dirty="0" smtClean="0">
                <a:latin typeface="微软雅黑"/>
                <a:ea typeface="微软雅黑"/>
                <a:cs typeface="微软雅黑"/>
              </a:rPr>
              <a:t>，</a:t>
            </a:r>
            <a:r>
              <a:rPr lang="en-US" altLang="en-US" dirty="0" smtClean="0">
                <a:latin typeface="微软雅黑"/>
                <a:ea typeface="微软雅黑"/>
                <a:cs typeface="微软雅黑"/>
              </a:rPr>
              <a:t>追随者</a:t>
            </a:r>
            <a:r>
              <a:rPr lang="zh-CN" altLang="en-US" dirty="0" smtClean="0">
                <a:latin typeface="微软雅黑"/>
                <a:ea typeface="微软雅黑"/>
                <a:cs typeface="微软雅黑"/>
              </a:rPr>
              <a:t>总量</a:t>
            </a:r>
            <a:r>
              <a:rPr lang="en-US" altLang="zh-CN" dirty="0">
                <a:latin typeface="微软雅黑"/>
                <a:ea typeface="微软雅黑"/>
                <a:cs typeface="微软雅黑"/>
              </a:rPr>
              <a:t>, </a:t>
            </a:r>
            <a:r>
              <a:rPr lang="zh-CN" altLang="en-US" dirty="0" smtClean="0">
                <a:latin typeface="微软雅黑"/>
                <a:ea typeface="微软雅黑"/>
                <a:cs typeface="微软雅黑"/>
              </a:rPr>
              <a:t>追随者</a:t>
            </a:r>
            <a:r>
              <a:rPr lang="zh-CN" altLang="en-US" dirty="0" smtClean="0">
                <a:latin typeface="微软雅黑"/>
                <a:ea typeface="微软雅黑"/>
                <a:cs typeface="微软雅黑"/>
              </a:rPr>
              <a:t>地域分布熵</a:t>
            </a:r>
            <a:r>
              <a:rPr lang="en-US" altLang="zh-CN"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主播活动</a:t>
            </a:r>
            <a:r>
              <a:rPr lang="zh-CN" altLang="en-US" dirty="0">
                <a:latin typeface="微软雅黑"/>
                <a:ea typeface="微软雅黑"/>
                <a:cs typeface="微软雅黑"/>
              </a:rPr>
              <a:t>特</a:t>
            </a:r>
            <a:r>
              <a:rPr lang="zh-CN" altLang="en-US" dirty="0" smtClean="0">
                <a:latin typeface="微软雅黑"/>
                <a:ea typeface="微软雅黑"/>
                <a:cs typeface="微软雅黑"/>
              </a:rPr>
              <a:t>征</a:t>
            </a:r>
            <a:r>
              <a:rPr lang="en-US" altLang="zh-CN" dirty="0" smtClean="0">
                <a:latin typeface="微软雅黑"/>
                <a:ea typeface="微软雅黑"/>
                <a:cs typeface="微软雅黑"/>
              </a:rPr>
              <a:t>:</a:t>
            </a:r>
            <a:r>
              <a:rPr lang="zh-CN" altLang="en-US" dirty="0" smtClean="0">
                <a:latin typeface="微软雅黑"/>
                <a:ea typeface="微软雅黑"/>
                <a:cs typeface="微软雅黑"/>
              </a:rPr>
              <a:t> 主</a:t>
            </a:r>
            <a:r>
              <a:rPr lang="zh-CN" altLang="en-US" dirty="0">
                <a:latin typeface="微软雅黑"/>
                <a:ea typeface="微软雅黑"/>
                <a:cs typeface="微软雅黑"/>
              </a:rPr>
              <a:t>播的直播总次数</a:t>
            </a:r>
            <a:r>
              <a:rPr lang="zh-CN" altLang="en-US" dirty="0" smtClean="0">
                <a:latin typeface="微软雅黑"/>
                <a:ea typeface="微软雅黑"/>
                <a:cs typeface="微软雅黑"/>
              </a:rPr>
              <a:t>，直播观看总次数</a:t>
            </a:r>
            <a:r>
              <a:rPr lang="en-US" altLang="zh-CN"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直播特征</a:t>
            </a:r>
            <a:r>
              <a:rPr lang="en-US" altLang="zh-CN" dirty="0" smtClean="0">
                <a:latin typeface="微软雅黑"/>
                <a:ea typeface="微软雅黑"/>
                <a:cs typeface="微软雅黑"/>
              </a:rPr>
              <a:t>:</a:t>
            </a:r>
            <a:r>
              <a:rPr lang="zh-CN" altLang="en-US" dirty="0" smtClean="0">
                <a:latin typeface="微软雅黑"/>
                <a:ea typeface="微软雅黑"/>
                <a:cs typeface="微软雅黑"/>
              </a:rPr>
              <a:t> 直播时间段</a:t>
            </a:r>
            <a:r>
              <a:rPr lang="en-US" altLang="zh-CN" dirty="0">
                <a:latin typeface="微软雅黑"/>
                <a:ea typeface="微软雅黑"/>
                <a:cs typeface="微软雅黑"/>
              </a:rPr>
              <a:t>, </a:t>
            </a:r>
            <a:r>
              <a:rPr lang="zh-CN" altLang="en-US" dirty="0" smtClean="0">
                <a:latin typeface="微软雅黑"/>
                <a:ea typeface="微软雅黑"/>
                <a:cs typeface="微软雅黑"/>
              </a:rPr>
              <a:t>平均观众</a:t>
            </a:r>
            <a:r>
              <a:rPr lang="zh-CN" altLang="en-US" dirty="0" smtClean="0">
                <a:latin typeface="微软雅黑"/>
                <a:ea typeface="微软雅黑"/>
                <a:cs typeface="微软雅黑"/>
              </a:rPr>
              <a:t>数量</a:t>
            </a:r>
            <a:r>
              <a:rPr lang="zh-CN" altLang="en-US" dirty="0" smtClean="0">
                <a:latin typeface="微软雅黑"/>
                <a:ea typeface="微软雅黑"/>
                <a:cs typeface="微软雅黑"/>
              </a:rPr>
              <a:t>，观众地域分布熵</a:t>
            </a:r>
            <a:r>
              <a:rPr lang="en-US" altLang="zh-CN" dirty="0" smtClean="0">
                <a:latin typeface="微软雅黑"/>
                <a:ea typeface="微软雅黑"/>
                <a:cs typeface="微软雅黑"/>
              </a:rPr>
              <a:t>…</a:t>
            </a:r>
            <a:endParaRPr kumimoji="1" lang="zh-CN" altLang="en-US" dirty="0">
              <a:latin typeface="微软雅黑"/>
              <a:ea typeface="微软雅黑"/>
              <a:cs typeface="微软雅黑"/>
            </a:endParaRPr>
          </a:p>
        </p:txBody>
      </p:sp>
      <p:sp>
        <p:nvSpPr>
          <p:cNvPr id="7"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descr="prediction_pop_geo-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635" y="3341105"/>
            <a:ext cx="4197615" cy="3190510"/>
          </a:xfrm>
          <a:prstGeom prst="rect">
            <a:avLst/>
          </a:prstGeom>
        </p:spPr>
      </p:pic>
    </p:spTree>
    <p:extLst>
      <p:ext uri="{BB962C8B-B14F-4D97-AF65-F5344CB8AC3E}">
        <p14:creationId xmlns:p14="http://schemas.microsoft.com/office/powerpoint/2010/main" val="5841425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建模</a:t>
            </a:r>
            <a:endParaRPr kumimoji="1" lang="en-US" altLang="zh-CN" sz="2800" dirty="0" smtClean="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用户体验</a:t>
            </a:r>
            <a:endParaRPr kumimoji="1" lang="en-US" altLang="zh-CN" dirty="0" smtClean="0">
              <a:latin typeface="微软雅黑"/>
              <a:ea typeface="微软雅黑"/>
              <a:cs typeface="微软雅黑"/>
            </a:endParaRPr>
          </a:p>
          <a:p>
            <a:pPr lvl="1">
              <a:buClrTx/>
              <a:buFont typeface="Wingdings" charset="2"/>
              <a:buChar char="ü"/>
            </a:pPr>
            <a:endParaRPr kumimoji="1" lang="en-US" altLang="zh-CN" dirty="0">
              <a:latin typeface="微软雅黑"/>
              <a:ea typeface="微软雅黑"/>
              <a:cs typeface="微软雅黑"/>
            </a:endParaRPr>
          </a:p>
          <a:p>
            <a:pPr marL="609600" lvl="1" indent="0">
              <a:buClrTx/>
              <a:buNone/>
            </a:pPr>
            <a:endParaRPr kumimoji="1" lang="en-US" altLang="zh-CN" dirty="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系统开销</a:t>
            </a:r>
            <a:endParaRPr kumimoji="1" lang="en-US" altLang="zh-CN" dirty="0" smtClean="0">
              <a:latin typeface="微软雅黑"/>
              <a:ea typeface="微软雅黑"/>
              <a:cs typeface="微软雅黑"/>
            </a:endParaRPr>
          </a:p>
          <a:p>
            <a:pPr lvl="1">
              <a:buClrTx/>
              <a:buFont typeface="Wingdings" charset="2"/>
              <a:buChar char="ü"/>
            </a:pPr>
            <a:endParaRPr kumimoji="1" lang="en-US" altLang="zh-CN" dirty="0">
              <a:latin typeface="微软雅黑"/>
              <a:ea typeface="微软雅黑"/>
              <a:cs typeface="微软雅黑"/>
            </a:endParaRPr>
          </a:p>
          <a:p>
            <a:pPr lvl="1">
              <a:buClrTx/>
              <a:buFont typeface="Wingdings" charset="2"/>
              <a:buChar char="ü"/>
            </a:pPr>
            <a:endParaRPr kumimoji="1" lang="en-US" altLang="zh-CN" dirty="0" smtClean="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目标函数</a:t>
            </a:r>
            <a:endParaRPr kumimoji="1" lang="en-US" altLang="zh-CN" dirty="0" smtClean="0">
              <a:latin typeface="微软雅黑"/>
              <a:ea typeface="微软雅黑"/>
              <a:cs typeface="微软雅黑"/>
            </a:endParaRPr>
          </a:p>
          <a:p>
            <a:pPr lvl="1"/>
            <a:endParaRPr kumimoji="1" lang="en-US" altLang="zh-CN" sz="2400" dirty="0" smtClean="0">
              <a:latin typeface="微软雅黑"/>
              <a:ea typeface="微软雅黑"/>
              <a:cs typeface="微软雅黑"/>
            </a:endParaRPr>
          </a:p>
          <a:p>
            <a:pPr lvl="1"/>
            <a:endParaRPr kumimoji="1" lang="en-US" altLang="zh-CN" sz="2400" dirty="0" smtClean="0">
              <a:latin typeface="微软雅黑"/>
              <a:ea typeface="微软雅黑"/>
              <a:cs typeface="微软雅黑"/>
            </a:endParaRPr>
          </a:p>
          <a:p>
            <a:pPr lvl="1"/>
            <a:endParaRPr kumimoji="1" lang="en-US" altLang="zh-CN" sz="2400" dirty="0">
              <a:latin typeface="微软雅黑"/>
              <a:ea typeface="微软雅黑"/>
              <a:cs typeface="微软雅黑"/>
            </a:endParaRPr>
          </a:p>
          <a:p>
            <a:pPr lvl="1"/>
            <a:endParaRPr kumimoji="1" lang="zh-CN" altLang="en-US" sz="2400" dirty="0">
              <a:latin typeface="微软雅黑"/>
              <a:ea typeface="微软雅黑"/>
              <a:cs typeface="微软雅黑"/>
            </a:endParaRPr>
          </a:p>
        </p:txBody>
      </p:sp>
      <p:pic>
        <p:nvPicPr>
          <p:cNvPr id="26" name="图片 25"/>
          <p:cNvPicPr>
            <a:picLocks noChangeAspect="1"/>
          </p:cNvPicPr>
          <p:nvPr/>
        </p:nvPicPr>
        <p:blipFill>
          <a:blip r:embed="rId3"/>
          <a:stretch>
            <a:fillRect/>
          </a:stretch>
        </p:blipFill>
        <p:spPr>
          <a:xfrm>
            <a:off x="1538104" y="2491142"/>
            <a:ext cx="3691467" cy="710257"/>
          </a:xfrm>
          <a:prstGeom prst="rect">
            <a:avLst/>
          </a:prstGeom>
        </p:spPr>
      </p:pic>
      <p:pic>
        <p:nvPicPr>
          <p:cNvPr id="27" name="图片 26"/>
          <p:cNvPicPr>
            <a:picLocks noChangeAspect="1"/>
          </p:cNvPicPr>
          <p:nvPr/>
        </p:nvPicPr>
        <p:blipFill>
          <a:blip r:embed="rId4"/>
          <a:stretch>
            <a:fillRect/>
          </a:stretch>
        </p:blipFill>
        <p:spPr>
          <a:xfrm>
            <a:off x="6086410" y="2525009"/>
            <a:ext cx="1519767" cy="525757"/>
          </a:xfrm>
          <a:prstGeom prst="rect">
            <a:avLst/>
          </a:prstGeom>
        </p:spPr>
      </p:pic>
      <p:sp>
        <p:nvSpPr>
          <p:cNvPr id="46" name="文本框 45"/>
          <p:cNvSpPr txBox="1"/>
          <p:nvPr/>
        </p:nvSpPr>
        <p:spPr>
          <a:xfrm>
            <a:off x="5383004" y="2575809"/>
            <a:ext cx="646331" cy="369332"/>
          </a:xfrm>
          <a:prstGeom prst="rect">
            <a:avLst/>
          </a:prstGeom>
          <a:noFill/>
        </p:spPr>
        <p:txBody>
          <a:bodyPr wrap="none" rtlCol="0">
            <a:spAutoFit/>
          </a:bodyPr>
          <a:lstStyle/>
          <a:p>
            <a:r>
              <a:rPr kumimoji="1" lang="zh-CN" altLang="en-US" dirty="0" smtClean="0"/>
              <a:t>其中</a:t>
            </a:r>
            <a:endParaRPr kumimoji="1" lang="zh-CN" altLang="en-US" dirty="0"/>
          </a:p>
        </p:txBody>
      </p:sp>
      <p:pic>
        <p:nvPicPr>
          <p:cNvPr id="47" name="图片 46"/>
          <p:cNvPicPr>
            <a:picLocks noChangeAspect="1"/>
          </p:cNvPicPr>
          <p:nvPr/>
        </p:nvPicPr>
        <p:blipFill>
          <a:blip r:embed="rId5"/>
          <a:stretch>
            <a:fillRect/>
          </a:stretch>
        </p:blipFill>
        <p:spPr>
          <a:xfrm>
            <a:off x="1523613" y="3734339"/>
            <a:ext cx="3216946" cy="630348"/>
          </a:xfrm>
          <a:prstGeom prst="rect">
            <a:avLst/>
          </a:prstGeom>
        </p:spPr>
      </p:pic>
      <p:pic>
        <p:nvPicPr>
          <p:cNvPr id="48" name="图片 47"/>
          <p:cNvPicPr>
            <a:picLocks noChangeAspect="1"/>
          </p:cNvPicPr>
          <p:nvPr/>
        </p:nvPicPr>
        <p:blipFill>
          <a:blip r:embed="rId6"/>
          <a:stretch>
            <a:fillRect/>
          </a:stretch>
        </p:blipFill>
        <p:spPr>
          <a:xfrm>
            <a:off x="1964265" y="4768622"/>
            <a:ext cx="1748367" cy="515912"/>
          </a:xfrm>
          <a:prstGeom prst="rect">
            <a:avLst/>
          </a:prstGeom>
        </p:spPr>
      </p:pic>
      <p:pic>
        <p:nvPicPr>
          <p:cNvPr id="49" name="图片 48"/>
          <p:cNvPicPr>
            <a:picLocks noChangeAspect="1"/>
          </p:cNvPicPr>
          <p:nvPr/>
        </p:nvPicPr>
        <p:blipFill>
          <a:blip r:embed="rId7"/>
          <a:stretch>
            <a:fillRect/>
          </a:stretch>
        </p:blipFill>
        <p:spPr>
          <a:xfrm>
            <a:off x="1945536" y="5284534"/>
            <a:ext cx="2438400" cy="1470991"/>
          </a:xfrm>
          <a:prstGeom prst="rect">
            <a:avLst/>
          </a:prstGeom>
        </p:spPr>
      </p:pic>
      <p:sp>
        <p:nvSpPr>
          <p:cNvPr id="28" name="椭圆 27"/>
          <p:cNvSpPr/>
          <p:nvPr/>
        </p:nvSpPr>
        <p:spPr>
          <a:xfrm>
            <a:off x="3180642" y="2576702"/>
            <a:ext cx="498124" cy="4633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椭圆 49"/>
          <p:cNvSpPr/>
          <p:nvPr/>
        </p:nvSpPr>
        <p:spPr>
          <a:xfrm>
            <a:off x="3904969" y="2592368"/>
            <a:ext cx="539506" cy="45839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2762979" y="1962070"/>
            <a:ext cx="1633781"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sym typeface="Wingdings"/>
              </a:rPr>
              <a:t>内容收流服务器</a:t>
            </a:r>
            <a:endParaRPr kumimoji="1" lang="zh-CN" altLang="en-US" sz="1400" dirty="0">
              <a:solidFill>
                <a:srgbClr val="FF0000"/>
              </a:solidFill>
              <a:latin typeface="微软雅黑"/>
              <a:ea typeface="微软雅黑"/>
              <a:cs typeface="微软雅黑"/>
            </a:endParaRPr>
          </a:p>
        </p:txBody>
      </p:sp>
      <p:sp>
        <p:nvSpPr>
          <p:cNvPr id="52" name="文本框 51"/>
          <p:cNvSpPr txBox="1"/>
          <p:nvPr/>
        </p:nvSpPr>
        <p:spPr>
          <a:xfrm>
            <a:off x="3900736" y="2268032"/>
            <a:ext cx="543739"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转码</a:t>
            </a:r>
            <a:endParaRPr kumimoji="1" lang="zh-CN" altLang="en-US" sz="1400" dirty="0">
              <a:solidFill>
                <a:srgbClr val="3366FF"/>
              </a:solidFill>
              <a:latin typeface="微软雅黑"/>
              <a:ea typeface="微软雅黑"/>
              <a:cs typeface="微软雅黑"/>
            </a:endParaRPr>
          </a:p>
        </p:txBody>
      </p:sp>
      <p:sp>
        <p:nvSpPr>
          <p:cNvPr id="53" name="椭圆 52"/>
          <p:cNvSpPr/>
          <p:nvPr/>
        </p:nvSpPr>
        <p:spPr>
          <a:xfrm>
            <a:off x="4205880" y="3849635"/>
            <a:ext cx="465667" cy="515052"/>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文本框 53"/>
          <p:cNvSpPr txBox="1"/>
          <p:nvPr/>
        </p:nvSpPr>
        <p:spPr>
          <a:xfrm>
            <a:off x="4489513" y="2190269"/>
            <a:ext cx="1082348"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内容</a:t>
            </a:r>
            <a:r>
              <a:rPr kumimoji="1" lang="zh-CN" altLang="en-US" sz="1400" dirty="0" smtClean="0">
                <a:solidFill>
                  <a:srgbClr val="008000"/>
                </a:solidFill>
                <a:latin typeface="微软雅黑"/>
                <a:ea typeface="微软雅黑"/>
                <a:cs typeface="微软雅黑"/>
                <a:sym typeface="Wingdings"/>
              </a:rPr>
              <a:t>观众</a:t>
            </a:r>
            <a:endParaRPr kumimoji="1" lang="zh-CN" altLang="en-US" sz="1400" dirty="0">
              <a:solidFill>
                <a:srgbClr val="008000"/>
              </a:solidFill>
              <a:latin typeface="微软雅黑"/>
              <a:ea typeface="微软雅黑"/>
              <a:cs typeface="微软雅黑"/>
            </a:endParaRPr>
          </a:p>
        </p:txBody>
      </p:sp>
      <p:sp>
        <p:nvSpPr>
          <p:cNvPr id="56" name="椭圆 55"/>
          <p:cNvSpPr/>
          <p:nvPr/>
        </p:nvSpPr>
        <p:spPr>
          <a:xfrm>
            <a:off x="6086409" y="2386566"/>
            <a:ext cx="1804523" cy="8148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文本框 57"/>
          <p:cNvSpPr txBox="1"/>
          <p:nvPr/>
        </p:nvSpPr>
        <p:spPr>
          <a:xfrm>
            <a:off x="6196127" y="2036380"/>
            <a:ext cx="2490673"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转码延迟</a:t>
            </a:r>
            <a:r>
              <a:rPr kumimoji="1" lang="en-US" altLang="zh-CN" sz="1400" dirty="0" smtClean="0">
                <a:solidFill>
                  <a:srgbClr val="3366FF"/>
                </a:solidFill>
                <a:latin typeface="微软雅黑"/>
                <a:ea typeface="微软雅黑"/>
                <a:cs typeface="微软雅黑"/>
              </a:rPr>
              <a:t>=</a:t>
            </a:r>
            <a:r>
              <a:rPr kumimoji="1" lang="zh-CN" altLang="en-US" sz="1400" dirty="0" smtClean="0">
                <a:solidFill>
                  <a:srgbClr val="3366FF"/>
                </a:solidFill>
                <a:latin typeface="微软雅黑"/>
                <a:ea typeface="微软雅黑"/>
                <a:cs typeface="微软雅黑"/>
              </a:rPr>
              <a:t>转码任务响应时长</a:t>
            </a:r>
            <a:endParaRPr kumimoji="1" lang="zh-CN" altLang="en-US" sz="1400" dirty="0">
              <a:solidFill>
                <a:srgbClr val="3366FF"/>
              </a:solidFill>
              <a:latin typeface="微软雅黑"/>
              <a:ea typeface="微软雅黑"/>
              <a:cs typeface="微软雅黑"/>
            </a:endParaRPr>
          </a:p>
        </p:txBody>
      </p:sp>
      <p:sp>
        <p:nvSpPr>
          <p:cNvPr id="59" name="椭圆 58"/>
          <p:cNvSpPr/>
          <p:nvPr/>
        </p:nvSpPr>
        <p:spPr>
          <a:xfrm>
            <a:off x="2513917" y="3844674"/>
            <a:ext cx="498124" cy="4633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3333042" y="3849635"/>
            <a:ext cx="539506" cy="45839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2078851" y="3600177"/>
            <a:ext cx="1261884"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计算资源租用</a:t>
            </a:r>
            <a:endParaRPr kumimoji="1" lang="zh-CN" altLang="en-US" sz="1400" dirty="0">
              <a:solidFill>
                <a:srgbClr val="FF0000"/>
              </a:solidFill>
              <a:latin typeface="微软雅黑"/>
              <a:ea typeface="微软雅黑"/>
              <a:cs typeface="微软雅黑"/>
            </a:endParaRPr>
          </a:p>
        </p:txBody>
      </p:sp>
      <p:sp>
        <p:nvSpPr>
          <p:cNvPr id="62" name="文本框 61"/>
          <p:cNvSpPr txBox="1"/>
          <p:nvPr/>
        </p:nvSpPr>
        <p:spPr>
          <a:xfrm>
            <a:off x="3080751" y="3383008"/>
            <a:ext cx="1969597"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边缘计算节点出口带宽</a:t>
            </a:r>
            <a:endParaRPr kumimoji="1" lang="zh-CN" altLang="en-US" sz="1400" dirty="0">
              <a:solidFill>
                <a:srgbClr val="3366FF"/>
              </a:solidFill>
              <a:latin typeface="微软雅黑"/>
              <a:ea typeface="微软雅黑"/>
              <a:cs typeface="微软雅黑"/>
            </a:endParaRPr>
          </a:p>
        </p:txBody>
      </p:sp>
      <p:sp>
        <p:nvSpPr>
          <p:cNvPr id="63" name="椭圆 62"/>
          <p:cNvSpPr/>
          <p:nvPr/>
        </p:nvSpPr>
        <p:spPr>
          <a:xfrm>
            <a:off x="4670122" y="2575812"/>
            <a:ext cx="465667" cy="515052"/>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4" name="文本框 63"/>
          <p:cNvSpPr txBox="1"/>
          <p:nvPr/>
        </p:nvSpPr>
        <p:spPr>
          <a:xfrm>
            <a:off x="4828084" y="3750591"/>
            <a:ext cx="1352178" cy="307777"/>
          </a:xfrm>
          <a:prstGeom prst="rect">
            <a:avLst/>
          </a:prstGeom>
          <a:noFill/>
        </p:spPr>
        <p:txBody>
          <a:bodyPr wrap="none" rtlCol="0">
            <a:spAutoFit/>
          </a:bodyPr>
          <a:lstStyle/>
          <a:p>
            <a:r>
              <a:rPr kumimoji="1" lang="en-US" altLang="zh-CN" sz="1400" dirty="0" smtClean="0">
                <a:solidFill>
                  <a:srgbClr val="008000"/>
                </a:solidFill>
                <a:latin typeface="微软雅黑"/>
                <a:ea typeface="微软雅黑"/>
                <a:cs typeface="微软雅黑"/>
              </a:rPr>
              <a:t>CDN</a:t>
            </a:r>
            <a:r>
              <a:rPr kumimoji="1" lang="zh-CN" altLang="en-US" sz="1400" dirty="0" smtClean="0">
                <a:solidFill>
                  <a:srgbClr val="008000"/>
                </a:solidFill>
                <a:latin typeface="微软雅黑"/>
                <a:ea typeface="微软雅黑"/>
                <a:cs typeface="微软雅黑"/>
              </a:rPr>
              <a:t>出口带宽</a:t>
            </a:r>
            <a:endParaRPr kumimoji="1" lang="zh-CN" altLang="en-US" sz="1400" dirty="0">
              <a:solidFill>
                <a:srgbClr val="008000"/>
              </a:solidFill>
              <a:latin typeface="微软雅黑"/>
              <a:ea typeface="微软雅黑"/>
              <a:cs typeface="微软雅黑"/>
            </a:endParaRPr>
          </a:p>
        </p:txBody>
      </p:sp>
      <p:sp>
        <p:nvSpPr>
          <p:cNvPr id="2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2" name="图片 1" descr="mplframework.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1745" y="4084656"/>
            <a:ext cx="3637113" cy="2459054"/>
          </a:xfrm>
          <a:prstGeom prst="rect">
            <a:avLst/>
          </a:prstGeom>
        </p:spPr>
      </p:pic>
    </p:spTree>
    <p:extLst>
      <p:ext uri="{BB962C8B-B14F-4D97-AF65-F5344CB8AC3E}">
        <p14:creationId xmlns:p14="http://schemas.microsoft.com/office/powerpoint/2010/main" val="21039390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88105"/>
            <a:ext cx="8229600" cy="4967700"/>
          </a:xfrm>
        </p:spPr>
        <p:txBody>
          <a:bodyPr>
            <a:normAutofit/>
          </a:bodyPr>
          <a:lstStyle/>
          <a:p>
            <a:pPr marL="447675" indent="-257175">
              <a:buClrTx/>
              <a:buSzPct val="100000"/>
              <a:buFont typeface="Wingdings" charset="2"/>
              <a:buChar char="l"/>
            </a:pPr>
            <a:r>
              <a:rPr kumimoji="1" lang="en-US" altLang="en-US" sz="2800" dirty="0" smtClean="0">
                <a:latin typeface="微软雅黑"/>
                <a:ea typeface="微软雅黑"/>
                <a:cs typeface="微软雅黑"/>
                <a:sym typeface="Wingdings"/>
              </a:rPr>
              <a:t>内容生产者</a:t>
            </a:r>
            <a:r>
              <a:rPr kumimoji="1" lang="zh-CN" altLang="en-US"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sym typeface="Wingdings"/>
              </a:rPr>
              <a:t>云节点</a:t>
            </a:r>
            <a:r>
              <a:rPr kumimoji="1" lang="en-US" altLang="zh-CN"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sym typeface="Wingdings"/>
              </a:rPr>
              <a:t>边缘</a:t>
            </a:r>
            <a:r>
              <a:rPr kumimoji="1" lang="en-US" altLang="zh-CN" sz="2800" dirty="0" smtClean="0">
                <a:latin typeface="微软雅黑"/>
                <a:ea typeface="微软雅黑"/>
                <a:cs typeface="微软雅黑"/>
                <a:sym typeface="Wingdings"/>
              </a:rPr>
              <a:t>&amp;</a:t>
            </a:r>
            <a:r>
              <a:rPr kumimoji="1" lang="zh-CN" altLang="en-US" sz="2800" dirty="0" smtClean="0">
                <a:latin typeface="微软雅黑"/>
                <a:ea typeface="微软雅黑"/>
                <a:cs typeface="微软雅黑"/>
                <a:sym typeface="Wingdings"/>
              </a:rPr>
              <a:t>核心</a:t>
            </a:r>
            <a:r>
              <a:rPr kumimoji="1" lang="en-US" altLang="zh-CN"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rPr>
              <a:t>稳定匹配</a:t>
            </a:r>
            <a:endParaRPr kumimoji="1" lang="zh-CN" altLang="en-US" sz="2800" dirty="0">
              <a:latin typeface="微软雅黑"/>
              <a:ea typeface="微软雅黑"/>
              <a:cs typeface="微软雅黑"/>
            </a:endParaRPr>
          </a:p>
        </p:txBody>
      </p:sp>
      <p:pic>
        <p:nvPicPr>
          <p:cNvPr id="25"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3945554" y="2889722"/>
            <a:ext cx="594360" cy="594360"/>
          </a:xfrm>
          <a:prstGeom prst="rect">
            <a:avLst/>
          </a:prstGeom>
        </p:spPr>
      </p:pic>
      <p:pic>
        <p:nvPicPr>
          <p:cNvPr id="2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3895205" y="3954050"/>
            <a:ext cx="594360" cy="594360"/>
          </a:xfrm>
          <a:prstGeom prst="rect">
            <a:avLst/>
          </a:prstGeom>
        </p:spPr>
      </p:pic>
      <p:pic>
        <p:nvPicPr>
          <p:cNvPr id="2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1078344" y="2721868"/>
            <a:ext cx="549141" cy="549141"/>
          </a:xfrm>
          <a:prstGeom prst="rect">
            <a:avLst/>
          </a:prstGeom>
        </p:spPr>
      </p:pic>
      <p:pic>
        <p:nvPicPr>
          <p:cNvPr id="2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1078343" y="3338938"/>
            <a:ext cx="549141" cy="549141"/>
          </a:xfrm>
          <a:prstGeom prst="rect">
            <a:avLst/>
          </a:prstGeom>
        </p:spPr>
      </p:pic>
      <p:pic>
        <p:nvPicPr>
          <p:cNvPr id="3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3956008"/>
            <a:ext cx="549141" cy="549141"/>
          </a:xfrm>
          <a:prstGeom prst="rect">
            <a:avLst/>
          </a:prstGeom>
        </p:spPr>
      </p:pic>
      <p:cxnSp>
        <p:nvCxnSpPr>
          <p:cNvPr id="32" name="Straight Arrow Connector 13">
            <a:extLst>
              <a:ext uri="{FF2B5EF4-FFF2-40B4-BE49-F238E27FC236}">
                <a16:creationId xmlns="" xmlns:a16="http://schemas.microsoft.com/office/drawing/2014/main" id="{3C7D9E25-9E82-4498-BED7-7CF18820EC96}"/>
              </a:ext>
            </a:extLst>
          </p:cNvPr>
          <p:cNvCxnSpPr/>
          <p:nvPr/>
        </p:nvCxnSpPr>
        <p:spPr>
          <a:xfrm>
            <a:off x="1627485" y="2979506"/>
            <a:ext cx="2318069" cy="190463"/>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 xmlns:a16="http://schemas.microsoft.com/office/drawing/2014/main" id="{1DA06BA9-EAA8-4F73-8C10-65D731497E4B}"/>
              </a:ext>
            </a:extLst>
          </p:cNvPr>
          <p:cNvCxnSpPr>
            <a:cxnSpLocks/>
            <a:endCxn id="25" idx="1"/>
          </p:cNvCxnSpPr>
          <p:nvPr/>
        </p:nvCxnSpPr>
        <p:spPr>
          <a:xfrm flipV="1">
            <a:off x="1646797" y="3186902"/>
            <a:ext cx="2298757" cy="51762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7">
            <a:extLst>
              <a:ext uri="{FF2B5EF4-FFF2-40B4-BE49-F238E27FC236}">
                <a16:creationId xmlns="" xmlns:a16="http://schemas.microsoft.com/office/drawing/2014/main" id="{07CBA806-A852-4727-B05C-295AEF9F5E60}"/>
              </a:ext>
            </a:extLst>
          </p:cNvPr>
          <p:cNvCxnSpPr>
            <a:cxnSpLocks/>
            <a:stCxn id="30" idx="3"/>
          </p:cNvCxnSpPr>
          <p:nvPr/>
        </p:nvCxnSpPr>
        <p:spPr>
          <a:xfrm flipV="1">
            <a:off x="1627484" y="3271009"/>
            <a:ext cx="2318070" cy="95957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4657549"/>
            <a:ext cx="549141" cy="549141"/>
          </a:xfrm>
          <a:prstGeom prst="rect">
            <a:avLst/>
          </a:prstGeom>
        </p:spPr>
      </p:pic>
      <p:pic>
        <p:nvPicPr>
          <p:cNvPr id="3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5359090"/>
            <a:ext cx="549141" cy="549141"/>
          </a:xfrm>
          <a:prstGeom prst="rect">
            <a:avLst/>
          </a:prstGeom>
        </p:spPr>
      </p:pic>
      <p:pic>
        <p:nvPicPr>
          <p:cNvPr id="3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3856670" y="4932120"/>
            <a:ext cx="594360" cy="594360"/>
          </a:xfrm>
          <a:prstGeom prst="rect">
            <a:avLst/>
          </a:prstGeom>
        </p:spPr>
      </p:pic>
      <p:cxnSp>
        <p:nvCxnSpPr>
          <p:cNvPr id="38" name="Straight Arrow Connector 17">
            <a:extLst>
              <a:ext uri="{FF2B5EF4-FFF2-40B4-BE49-F238E27FC236}">
                <a16:creationId xmlns="" xmlns:a16="http://schemas.microsoft.com/office/drawing/2014/main" id="{07CBA806-A852-4727-B05C-295AEF9F5E60}"/>
              </a:ext>
            </a:extLst>
          </p:cNvPr>
          <p:cNvCxnSpPr>
            <a:cxnSpLocks/>
            <a:endCxn id="37" idx="1"/>
          </p:cNvCxnSpPr>
          <p:nvPr/>
        </p:nvCxnSpPr>
        <p:spPr>
          <a:xfrm flipV="1">
            <a:off x="1624185" y="5229300"/>
            <a:ext cx="2232485" cy="376114"/>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a:blip r:embed="rId6"/>
          <a:stretch>
            <a:fillRect/>
          </a:stretch>
        </p:blipFill>
        <p:spPr>
          <a:xfrm>
            <a:off x="1475084" y="2421158"/>
            <a:ext cx="1231900" cy="546100"/>
          </a:xfrm>
          <a:prstGeom prst="rect">
            <a:avLst/>
          </a:prstGeom>
        </p:spPr>
      </p:pic>
      <p:pic>
        <p:nvPicPr>
          <p:cNvPr id="62" name="图片 61"/>
          <p:cNvPicPr>
            <a:picLocks noChangeAspect="1"/>
          </p:cNvPicPr>
          <p:nvPr/>
        </p:nvPicPr>
        <p:blipFill>
          <a:blip r:embed="rId7"/>
          <a:stretch>
            <a:fillRect/>
          </a:stretch>
        </p:blipFill>
        <p:spPr>
          <a:xfrm>
            <a:off x="3404550" y="2473582"/>
            <a:ext cx="749300" cy="431800"/>
          </a:xfrm>
          <a:prstGeom prst="rect">
            <a:avLst/>
          </a:prstGeom>
        </p:spPr>
      </p:pic>
      <p:cxnSp>
        <p:nvCxnSpPr>
          <p:cNvPr id="66" name="Straight Arrow Connector 13">
            <a:extLst>
              <a:ext uri="{FF2B5EF4-FFF2-40B4-BE49-F238E27FC236}">
                <a16:creationId xmlns="" xmlns:a16="http://schemas.microsoft.com/office/drawing/2014/main" id="{3C7D9E25-9E82-4498-BED7-7CF18820EC96}"/>
              </a:ext>
            </a:extLst>
          </p:cNvPr>
          <p:cNvCxnSpPr/>
          <p:nvPr/>
        </p:nvCxnSpPr>
        <p:spPr>
          <a:xfrm>
            <a:off x="1779885" y="3131906"/>
            <a:ext cx="2318069" cy="190463"/>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14">
            <a:extLst>
              <a:ext uri="{FF2B5EF4-FFF2-40B4-BE49-F238E27FC236}">
                <a16:creationId xmlns="" xmlns:a16="http://schemas.microsoft.com/office/drawing/2014/main" id="{1DA06BA9-EAA8-4F73-8C10-65D731497E4B}"/>
              </a:ext>
            </a:extLst>
          </p:cNvPr>
          <p:cNvCxnSpPr>
            <a:cxnSpLocks/>
          </p:cNvCxnSpPr>
          <p:nvPr/>
        </p:nvCxnSpPr>
        <p:spPr>
          <a:xfrm flipV="1">
            <a:off x="1799197" y="3339302"/>
            <a:ext cx="2298757" cy="5176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1779884" y="3423409"/>
            <a:ext cx="2318070" cy="95957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17">
            <a:extLst>
              <a:ext uri="{FF2B5EF4-FFF2-40B4-BE49-F238E27FC236}">
                <a16:creationId xmlns="" xmlns:a16="http://schemas.microsoft.com/office/drawing/2014/main" id="{07CBA806-A852-4727-B05C-295AEF9F5E60}"/>
              </a:ext>
            </a:extLst>
          </p:cNvPr>
          <p:cNvCxnSpPr>
            <a:cxnSpLocks/>
            <a:stCxn id="35" idx="3"/>
          </p:cNvCxnSpPr>
          <p:nvPr/>
        </p:nvCxnSpPr>
        <p:spPr>
          <a:xfrm flipV="1">
            <a:off x="1627484" y="3423409"/>
            <a:ext cx="2318070" cy="1508711"/>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1932284" y="3484082"/>
            <a:ext cx="2165670" cy="1448039"/>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组 1"/>
          <p:cNvGrpSpPr/>
          <p:nvPr/>
        </p:nvGrpSpPr>
        <p:grpSpPr>
          <a:xfrm>
            <a:off x="9773277" y="2437783"/>
            <a:ext cx="3461571" cy="3487073"/>
            <a:chOff x="4896477" y="2522198"/>
            <a:chExt cx="3461571" cy="3487073"/>
          </a:xfrm>
        </p:grpSpPr>
        <p:pic>
          <p:nvPicPr>
            <p:cNvPr id="7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763688" y="2990762"/>
              <a:ext cx="594360" cy="594360"/>
            </a:xfrm>
            <a:prstGeom prst="rect">
              <a:avLst/>
            </a:prstGeom>
          </p:spPr>
        </p:pic>
        <p:pic>
          <p:nvPicPr>
            <p:cNvPr id="7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7713339" y="4055090"/>
              <a:ext cx="594360" cy="594360"/>
            </a:xfrm>
            <a:prstGeom prst="rect">
              <a:avLst/>
            </a:prstGeom>
          </p:spPr>
        </p:pic>
        <p:pic>
          <p:nvPicPr>
            <p:cNvPr id="7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4896478" y="2822908"/>
              <a:ext cx="549141" cy="549141"/>
            </a:xfrm>
            <a:prstGeom prst="rect">
              <a:avLst/>
            </a:prstGeom>
          </p:spPr>
        </p:pic>
        <p:pic>
          <p:nvPicPr>
            <p:cNvPr id="7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4896477" y="3439978"/>
              <a:ext cx="549141" cy="549141"/>
            </a:xfrm>
            <a:prstGeom prst="rect">
              <a:avLst/>
            </a:prstGeom>
          </p:spPr>
        </p:pic>
        <p:pic>
          <p:nvPicPr>
            <p:cNvPr id="8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4057048"/>
              <a:ext cx="549141" cy="549141"/>
            </a:xfrm>
            <a:prstGeom prst="rect">
              <a:avLst/>
            </a:prstGeom>
          </p:spPr>
        </p:pic>
        <p:cxnSp>
          <p:nvCxnSpPr>
            <p:cNvPr id="81" name="Straight Arrow Connector 13">
              <a:extLst>
                <a:ext uri="{FF2B5EF4-FFF2-40B4-BE49-F238E27FC236}">
                  <a16:creationId xmlns="" xmlns:a16="http://schemas.microsoft.com/office/drawing/2014/main" id="{3C7D9E25-9E82-4498-BED7-7CF18820EC96}"/>
                </a:ext>
              </a:extLst>
            </p:cNvPr>
            <p:cNvCxnSpPr/>
            <p:nvPr/>
          </p:nvCxnSpPr>
          <p:spPr>
            <a:xfrm>
              <a:off x="5445619" y="3080546"/>
              <a:ext cx="2318069" cy="190463"/>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14">
              <a:extLst>
                <a:ext uri="{FF2B5EF4-FFF2-40B4-BE49-F238E27FC236}">
                  <a16:creationId xmlns="" xmlns:a16="http://schemas.microsoft.com/office/drawing/2014/main" id="{1DA06BA9-EAA8-4F73-8C10-65D731497E4B}"/>
                </a:ext>
              </a:extLst>
            </p:cNvPr>
            <p:cNvCxnSpPr>
              <a:cxnSpLocks/>
              <a:endCxn id="76" idx="1"/>
            </p:cNvCxnSpPr>
            <p:nvPr/>
          </p:nvCxnSpPr>
          <p:spPr>
            <a:xfrm flipV="1">
              <a:off x="5464931" y="3287942"/>
              <a:ext cx="2298757" cy="51762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7">
              <a:extLst>
                <a:ext uri="{FF2B5EF4-FFF2-40B4-BE49-F238E27FC236}">
                  <a16:creationId xmlns="" xmlns:a16="http://schemas.microsoft.com/office/drawing/2014/main" id="{07CBA806-A852-4727-B05C-295AEF9F5E60}"/>
                </a:ext>
              </a:extLst>
            </p:cNvPr>
            <p:cNvCxnSpPr>
              <a:cxnSpLocks/>
              <a:stCxn id="80" idx="3"/>
            </p:cNvCxnSpPr>
            <p:nvPr/>
          </p:nvCxnSpPr>
          <p:spPr>
            <a:xfrm flipV="1">
              <a:off x="5445618" y="3372049"/>
              <a:ext cx="2318070" cy="95957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4758589"/>
              <a:ext cx="549141" cy="549141"/>
            </a:xfrm>
            <a:prstGeom prst="rect">
              <a:avLst/>
            </a:prstGeom>
          </p:spPr>
        </p:pic>
        <p:pic>
          <p:nvPicPr>
            <p:cNvPr id="8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5460130"/>
              <a:ext cx="549141" cy="549141"/>
            </a:xfrm>
            <a:prstGeom prst="rect">
              <a:avLst/>
            </a:prstGeom>
          </p:spPr>
        </p:pic>
        <p:pic>
          <p:nvPicPr>
            <p:cNvPr id="8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674804" y="5033160"/>
              <a:ext cx="594360" cy="594360"/>
            </a:xfrm>
            <a:prstGeom prst="rect">
              <a:avLst/>
            </a:prstGeom>
          </p:spPr>
        </p:pic>
        <p:cxnSp>
          <p:nvCxnSpPr>
            <p:cNvPr id="87" name="Straight Arrow Connector 17">
              <a:extLst>
                <a:ext uri="{FF2B5EF4-FFF2-40B4-BE49-F238E27FC236}">
                  <a16:creationId xmlns="" xmlns:a16="http://schemas.microsoft.com/office/drawing/2014/main" id="{07CBA806-A852-4727-B05C-295AEF9F5E60}"/>
                </a:ext>
              </a:extLst>
            </p:cNvPr>
            <p:cNvCxnSpPr>
              <a:cxnSpLocks/>
              <a:endCxn id="86" idx="1"/>
            </p:cNvCxnSpPr>
            <p:nvPr/>
          </p:nvCxnSpPr>
          <p:spPr>
            <a:xfrm flipV="1">
              <a:off x="5442319" y="5330340"/>
              <a:ext cx="2232485" cy="376114"/>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6"/>
            <a:stretch>
              <a:fillRect/>
            </a:stretch>
          </p:blipFill>
          <p:spPr>
            <a:xfrm>
              <a:off x="5293218" y="2522198"/>
              <a:ext cx="1231900" cy="546100"/>
            </a:xfrm>
            <a:prstGeom prst="rect">
              <a:avLst/>
            </a:prstGeom>
          </p:spPr>
        </p:pic>
        <p:pic>
          <p:nvPicPr>
            <p:cNvPr id="89" name="图片 88"/>
            <p:cNvPicPr>
              <a:picLocks noChangeAspect="1"/>
            </p:cNvPicPr>
            <p:nvPr/>
          </p:nvPicPr>
          <p:blipFill>
            <a:blip r:embed="rId7"/>
            <a:stretch>
              <a:fillRect/>
            </a:stretch>
          </p:blipFill>
          <p:spPr>
            <a:xfrm>
              <a:off x="7222684" y="2574622"/>
              <a:ext cx="749300" cy="431800"/>
            </a:xfrm>
            <a:prstGeom prst="rect">
              <a:avLst/>
            </a:prstGeom>
          </p:spPr>
        </p:pic>
        <p:cxnSp>
          <p:nvCxnSpPr>
            <p:cNvPr id="90" name="Straight Arrow Connector 13">
              <a:extLst>
                <a:ext uri="{FF2B5EF4-FFF2-40B4-BE49-F238E27FC236}">
                  <a16:creationId xmlns="" xmlns:a16="http://schemas.microsoft.com/office/drawing/2014/main" id="{3C7D9E25-9E82-4498-BED7-7CF18820EC96}"/>
                </a:ext>
              </a:extLst>
            </p:cNvPr>
            <p:cNvCxnSpPr/>
            <p:nvPr/>
          </p:nvCxnSpPr>
          <p:spPr>
            <a:xfrm>
              <a:off x="5598019" y="3232946"/>
              <a:ext cx="2318069" cy="190463"/>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14">
              <a:extLst>
                <a:ext uri="{FF2B5EF4-FFF2-40B4-BE49-F238E27FC236}">
                  <a16:creationId xmlns="" xmlns:a16="http://schemas.microsoft.com/office/drawing/2014/main" id="{1DA06BA9-EAA8-4F73-8C10-65D731497E4B}"/>
                </a:ext>
              </a:extLst>
            </p:cNvPr>
            <p:cNvCxnSpPr>
              <a:cxnSpLocks/>
            </p:cNvCxnSpPr>
            <p:nvPr/>
          </p:nvCxnSpPr>
          <p:spPr>
            <a:xfrm flipV="1">
              <a:off x="5617331" y="3440342"/>
              <a:ext cx="2298757" cy="5176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5598018" y="3524449"/>
              <a:ext cx="2318070" cy="95957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17">
              <a:extLst>
                <a:ext uri="{FF2B5EF4-FFF2-40B4-BE49-F238E27FC236}">
                  <a16:creationId xmlns="" xmlns:a16="http://schemas.microsoft.com/office/drawing/2014/main" id="{07CBA806-A852-4727-B05C-295AEF9F5E60}"/>
                </a:ext>
              </a:extLst>
            </p:cNvPr>
            <p:cNvCxnSpPr>
              <a:cxnSpLocks/>
              <a:stCxn id="84" idx="3"/>
              <a:endCxn id="77" idx="1"/>
            </p:cNvCxnSpPr>
            <p:nvPr/>
          </p:nvCxnSpPr>
          <p:spPr>
            <a:xfrm flipV="1">
              <a:off x="5445618" y="4352270"/>
              <a:ext cx="2267721" cy="68089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5353102" y="4484019"/>
              <a:ext cx="2321702" cy="7157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39393" y="2766484"/>
            <a:ext cx="382787" cy="523220"/>
          </a:xfrm>
          <a:prstGeom prst="rect">
            <a:avLst/>
          </a:prstGeom>
          <a:noFill/>
        </p:spPr>
        <p:txBody>
          <a:bodyPr wrap="none" rtlCol="0">
            <a:spAutoFit/>
          </a:bodyPr>
          <a:lstStyle/>
          <a:p>
            <a:r>
              <a:rPr kumimoji="1" lang="en-US" altLang="zh-CN" sz="2800" dirty="0" smtClean="0"/>
              <a:t>1</a:t>
            </a:r>
            <a:endParaRPr kumimoji="1" lang="zh-CN" altLang="en-US" sz="2800" dirty="0"/>
          </a:p>
        </p:txBody>
      </p:sp>
      <p:sp>
        <p:nvSpPr>
          <p:cNvPr id="44" name="文本框 43"/>
          <p:cNvSpPr txBox="1"/>
          <p:nvPr/>
        </p:nvSpPr>
        <p:spPr>
          <a:xfrm>
            <a:off x="507999" y="3964658"/>
            <a:ext cx="353069" cy="523220"/>
          </a:xfrm>
          <a:prstGeom prst="rect">
            <a:avLst/>
          </a:prstGeom>
          <a:noFill/>
        </p:spPr>
        <p:txBody>
          <a:bodyPr wrap="none" rtlCol="0">
            <a:spAutoFit/>
          </a:bodyPr>
          <a:lstStyle/>
          <a:p>
            <a:r>
              <a:rPr kumimoji="1" lang="zh-CN" altLang="zh-CN" sz="2800" dirty="0"/>
              <a:t>3</a:t>
            </a:r>
            <a:endParaRPr kumimoji="1" lang="zh-CN" altLang="en-US" sz="2800" dirty="0"/>
          </a:p>
        </p:txBody>
      </p:sp>
      <p:sp>
        <p:nvSpPr>
          <p:cNvPr id="45" name="文本框 44"/>
          <p:cNvSpPr txBox="1"/>
          <p:nvPr/>
        </p:nvSpPr>
        <p:spPr>
          <a:xfrm>
            <a:off x="507999" y="3390592"/>
            <a:ext cx="353069" cy="523220"/>
          </a:xfrm>
          <a:prstGeom prst="rect">
            <a:avLst/>
          </a:prstGeom>
          <a:noFill/>
        </p:spPr>
        <p:txBody>
          <a:bodyPr wrap="none" rtlCol="0">
            <a:spAutoFit/>
          </a:bodyPr>
          <a:lstStyle/>
          <a:p>
            <a:r>
              <a:rPr kumimoji="1" lang="zh-CN" altLang="zh-CN" sz="2800" dirty="0"/>
              <a:t>2</a:t>
            </a:r>
            <a:endParaRPr kumimoji="1" lang="zh-CN" altLang="en-US" sz="2800" dirty="0"/>
          </a:p>
        </p:txBody>
      </p:sp>
      <p:sp>
        <p:nvSpPr>
          <p:cNvPr id="46" name="文本框 45"/>
          <p:cNvSpPr txBox="1"/>
          <p:nvPr/>
        </p:nvSpPr>
        <p:spPr>
          <a:xfrm>
            <a:off x="507999" y="5344140"/>
            <a:ext cx="353069" cy="523220"/>
          </a:xfrm>
          <a:prstGeom prst="rect">
            <a:avLst/>
          </a:prstGeom>
          <a:noFill/>
        </p:spPr>
        <p:txBody>
          <a:bodyPr wrap="none" rtlCol="0">
            <a:spAutoFit/>
          </a:bodyPr>
          <a:lstStyle/>
          <a:p>
            <a:r>
              <a:rPr kumimoji="1" lang="zh-CN" altLang="zh-CN" sz="2800" dirty="0"/>
              <a:t>5</a:t>
            </a:r>
            <a:endParaRPr kumimoji="1" lang="zh-CN" altLang="en-US" sz="2800" dirty="0"/>
          </a:p>
        </p:txBody>
      </p:sp>
      <p:sp>
        <p:nvSpPr>
          <p:cNvPr id="47" name="文本框 46"/>
          <p:cNvSpPr txBox="1"/>
          <p:nvPr/>
        </p:nvSpPr>
        <p:spPr>
          <a:xfrm>
            <a:off x="507999" y="4610528"/>
            <a:ext cx="353069" cy="523220"/>
          </a:xfrm>
          <a:prstGeom prst="rect">
            <a:avLst/>
          </a:prstGeom>
          <a:noFill/>
        </p:spPr>
        <p:txBody>
          <a:bodyPr wrap="none" rtlCol="0">
            <a:spAutoFit/>
          </a:bodyPr>
          <a:lstStyle/>
          <a:p>
            <a:r>
              <a:rPr kumimoji="1" lang="zh-CN" altLang="zh-CN" sz="2800" dirty="0" smtClean="0"/>
              <a:t>4</a:t>
            </a:r>
            <a:endParaRPr kumimoji="1" lang="zh-CN" altLang="en-US" sz="2800" dirty="0"/>
          </a:p>
        </p:txBody>
      </p:sp>
      <p:sp>
        <p:nvSpPr>
          <p:cNvPr id="49" name="文本框 48"/>
          <p:cNvSpPr txBox="1"/>
          <p:nvPr/>
        </p:nvSpPr>
        <p:spPr>
          <a:xfrm>
            <a:off x="4603400" y="2901930"/>
            <a:ext cx="382787" cy="523220"/>
          </a:xfrm>
          <a:prstGeom prst="rect">
            <a:avLst/>
          </a:prstGeom>
          <a:noFill/>
        </p:spPr>
        <p:txBody>
          <a:bodyPr wrap="none" rtlCol="0">
            <a:spAutoFit/>
          </a:bodyPr>
          <a:lstStyle/>
          <a:p>
            <a:r>
              <a:rPr kumimoji="1" lang="en-US" altLang="zh-CN" sz="2800" dirty="0" smtClean="0"/>
              <a:t>1</a:t>
            </a:r>
            <a:endParaRPr kumimoji="1" lang="zh-CN" altLang="en-US" sz="2800" dirty="0"/>
          </a:p>
        </p:txBody>
      </p:sp>
      <p:sp>
        <p:nvSpPr>
          <p:cNvPr id="50" name="文本框 49"/>
          <p:cNvSpPr txBox="1"/>
          <p:nvPr/>
        </p:nvSpPr>
        <p:spPr>
          <a:xfrm>
            <a:off x="4572006" y="4970917"/>
            <a:ext cx="353069" cy="523220"/>
          </a:xfrm>
          <a:prstGeom prst="rect">
            <a:avLst/>
          </a:prstGeom>
          <a:noFill/>
        </p:spPr>
        <p:txBody>
          <a:bodyPr wrap="none" rtlCol="0">
            <a:spAutoFit/>
          </a:bodyPr>
          <a:lstStyle/>
          <a:p>
            <a:r>
              <a:rPr kumimoji="1" lang="zh-CN" altLang="zh-CN" sz="2800" dirty="0"/>
              <a:t>3</a:t>
            </a:r>
            <a:endParaRPr kumimoji="1" lang="zh-CN" altLang="en-US" sz="2800" dirty="0"/>
          </a:p>
        </p:txBody>
      </p:sp>
      <p:sp>
        <p:nvSpPr>
          <p:cNvPr id="51" name="文本框 50"/>
          <p:cNvSpPr txBox="1"/>
          <p:nvPr/>
        </p:nvSpPr>
        <p:spPr>
          <a:xfrm>
            <a:off x="4572006" y="4015457"/>
            <a:ext cx="353069" cy="523220"/>
          </a:xfrm>
          <a:prstGeom prst="rect">
            <a:avLst/>
          </a:prstGeom>
          <a:noFill/>
        </p:spPr>
        <p:txBody>
          <a:bodyPr wrap="none" rtlCol="0">
            <a:spAutoFit/>
          </a:bodyPr>
          <a:lstStyle/>
          <a:p>
            <a:r>
              <a:rPr kumimoji="1" lang="zh-CN" altLang="zh-CN" sz="2800" dirty="0"/>
              <a:t>2</a:t>
            </a:r>
            <a:endParaRPr kumimoji="1" lang="zh-CN" altLang="en-US" sz="2800" dirty="0"/>
          </a:p>
        </p:txBody>
      </p:sp>
      <p:sp>
        <p:nvSpPr>
          <p:cNvPr id="54" name="文本框 53"/>
          <p:cNvSpPr txBox="1"/>
          <p:nvPr/>
        </p:nvSpPr>
        <p:spPr>
          <a:xfrm>
            <a:off x="507999" y="5915968"/>
            <a:ext cx="3048000" cy="400110"/>
          </a:xfrm>
          <a:prstGeom prst="rect">
            <a:avLst/>
          </a:prstGeom>
          <a:noFill/>
        </p:spPr>
        <p:txBody>
          <a:bodyPr wrap="square" rtlCol="0">
            <a:spAutoFit/>
          </a:bodyPr>
          <a:lstStyle/>
          <a:p>
            <a:r>
              <a:rPr kumimoji="1" lang="zh-CN" altLang="en-US" sz="2000" dirty="0" smtClean="0"/>
              <a:t>内容生产者</a:t>
            </a:r>
            <a:r>
              <a:rPr kumimoji="1" lang="zh-CN" altLang="en-US" sz="2000" dirty="0"/>
              <a:t>节点组</a:t>
            </a:r>
            <a:endParaRPr kumimoji="1" lang="zh-CN" altLang="en-US" sz="2000" dirty="0"/>
          </a:p>
        </p:txBody>
      </p:sp>
      <p:sp>
        <p:nvSpPr>
          <p:cNvPr id="55" name="文本框 54"/>
          <p:cNvSpPr txBox="1"/>
          <p:nvPr/>
        </p:nvSpPr>
        <p:spPr>
          <a:xfrm>
            <a:off x="3108217" y="5915968"/>
            <a:ext cx="3120198" cy="400110"/>
          </a:xfrm>
          <a:prstGeom prst="rect">
            <a:avLst/>
          </a:prstGeom>
          <a:noFill/>
        </p:spPr>
        <p:txBody>
          <a:bodyPr wrap="square" rtlCol="0">
            <a:spAutoFit/>
          </a:bodyPr>
          <a:lstStyle/>
          <a:p>
            <a:r>
              <a:rPr kumimoji="1" lang="zh-CN" altLang="en-US" sz="2000" dirty="0" smtClean="0"/>
              <a:t>边缘</a:t>
            </a:r>
            <a:r>
              <a:rPr kumimoji="1" lang="en-US" altLang="zh-CN" sz="2000" dirty="0" smtClean="0"/>
              <a:t>/</a:t>
            </a:r>
            <a:r>
              <a:rPr kumimoji="1" lang="zh-CN" altLang="en-US" sz="2000" dirty="0" smtClean="0"/>
              <a:t>核心</a:t>
            </a:r>
            <a:r>
              <a:rPr kumimoji="1" lang="zh-CN" altLang="en-US" sz="2000" dirty="0" smtClean="0"/>
              <a:t>云节点</a:t>
            </a:r>
            <a:endParaRPr kumimoji="1" lang="zh-CN" altLang="en-US" sz="2000" dirty="0"/>
          </a:p>
        </p:txBody>
      </p:sp>
      <p:pic>
        <p:nvPicPr>
          <p:cNvPr id="5" name="图片 4"/>
          <p:cNvPicPr>
            <a:picLocks noChangeAspect="1"/>
          </p:cNvPicPr>
          <p:nvPr/>
        </p:nvPicPr>
        <p:blipFill>
          <a:blip r:embed="rId8"/>
          <a:stretch>
            <a:fillRect/>
          </a:stretch>
        </p:blipFill>
        <p:spPr>
          <a:xfrm>
            <a:off x="5723467" y="2226180"/>
            <a:ext cx="1659466" cy="2312497"/>
          </a:xfrm>
          <a:prstGeom prst="rect">
            <a:avLst/>
          </a:prstGeom>
        </p:spPr>
      </p:pic>
      <p:pic>
        <p:nvPicPr>
          <p:cNvPr id="6" name="图片 5"/>
          <p:cNvPicPr>
            <a:picLocks noChangeAspect="1"/>
          </p:cNvPicPr>
          <p:nvPr/>
        </p:nvPicPr>
        <p:blipFill>
          <a:blip r:embed="rId9"/>
          <a:stretch>
            <a:fillRect/>
          </a:stretch>
        </p:blipFill>
        <p:spPr>
          <a:xfrm>
            <a:off x="5317066" y="4642763"/>
            <a:ext cx="2711130" cy="1767433"/>
          </a:xfrm>
          <a:prstGeom prst="rect">
            <a:avLst/>
          </a:prstGeom>
        </p:spPr>
      </p:pic>
      <p:cxnSp>
        <p:nvCxnSpPr>
          <p:cNvPr id="58" name="Straight Arrow Connector 17">
            <a:extLst>
              <a:ext uri="{FF2B5EF4-FFF2-40B4-BE49-F238E27FC236}">
                <a16:creationId xmlns="" xmlns:a16="http://schemas.microsoft.com/office/drawing/2014/main" id="{07CBA806-A852-4727-B05C-295AEF9F5E60}"/>
              </a:ext>
            </a:extLst>
          </p:cNvPr>
          <p:cNvCxnSpPr>
            <a:cxnSpLocks/>
            <a:stCxn id="35" idx="3"/>
          </p:cNvCxnSpPr>
          <p:nvPr/>
        </p:nvCxnSpPr>
        <p:spPr>
          <a:xfrm flipV="1">
            <a:off x="1627484" y="4267855"/>
            <a:ext cx="2229186" cy="664265"/>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乘 8"/>
          <p:cNvSpPr/>
          <p:nvPr/>
        </p:nvSpPr>
        <p:spPr>
          <a:xfrm>
            <a:off x="3108217" y="3744116"/>
            <a:ext cx="592666" cy="542682"/>
          </a:xfrm>
          <a:prstGeom prst="mathMultiply">
            <a:avLst>
              <a:gd name="adj1" fmla="val 14159"/>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9"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0065556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负载感知</a:t>
            </a:r>
            <a:r>
              <a:rPr kumimoji="1" lang="zh-CN" altLang="en-US" sz="2800" dirty="0" smtClean="0">
                <a:latin typeface="微软雅黑"/>
                <a:ea typeface="微软雅黑"/>
                <a:cs typeface="微软雅黑"/>
              </a:rPr>
              <a:t>内容生产者</a:t>
            </a:r>
            <a:r>
              <a:rPr kumimoji="1" lang="zh-CN" altLang="en-US" sz="2800" dirty="0" smtClean="0">
                <a:latin typeface="微软雅黑"/>
                <a:ea typeface="微软雅黑"/>
                <a:cs typeface="微软雅黑"/>
              </a:rPr>
              <a:t>迁</a:t>
            </a:r>
            <a:r>
              <a:rPr kumimoji="1" lang="zh-CN" altLang="en-US" sz="2800" dirty="0" smtClean="0">
                <a:latin typeface="微软雅黑"/>
                <a:ea typeface="微软雅黑"/>
                <a:cs typeface="微软雅黑"/>
              </a:rPr>
              <a:t>移</a:t>
            </a:r>
            <a:endParaRPr kumimoji="1" lang="zh-CN" altLang="en-US" sz="2800" dirty="0">
              <a:latin typeface="微软雅黑"/>
              <a:ea typeface="微软雅黑"/>
              <a:cs typeface="微软雅黑"/>
            </a:endParaRPr>
          </a:p>
        </p:txBody>
      </p:sp>
      <p:pic>
        <p:nvPicPr>
          <p:cNvPr id="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5455203" y="3135856"/>
            <a:ext cx="594360" cy="594360"/>
          </a:xfrm>
          <a:prstGeom prst="rect">
            <a:avLst/>
          </a:prstGeom>
        </p:spPr>
      </p:pic>
      <p:pic>
        <p:nvPicPr>
          <p:cNvPr id="6"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5404854" y="4044147"/>
            <a:ext cx="594360" cy="594360"/>
          </a:xfrm>
          <a:prstGeom prst="rect">
            <a:avLst/>
          </a:prstGeom>
        </p:spPr>
      </p:pic>
      <p:pic>
        <p:nvPicPr>
          <p:cNvPr id="7"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2885173" y="3059014"/>
            <a:ext cx="549141" cy="549141"/>
          </a:xfrm>
          <a:prstGeom prst="rect">
            <a:avLst/>
          </a:prstGeom>
        </p:spPr>
      </p:pic>
      <p:pic>
        <p:nvPicPr>
          <p:cNvPr id="8"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2885172" y="3676084"/>
            <a:ext cx="549141" cy="549141"/>
          </a:xfrm>
          <a:prstGeom prst="rect">
            <a:avLst/>
          </a:prstGeom>
        </p:spPr>
      </p:pic>
      <p:pic>
        <p:nvPicPr>
          <p:cNvPr id="9"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4293154"/>
            <a:ext cx="549141" cy="549141"/>
          </a:xfrm>
          <a:prstGeom prst="rect">
            <a:avLst/>
          </a:prstGeom>
        </p:spPr>
      </p:pic>
      <p:grpSp>
        <p:nvGrpSpPr>
          <p:cNvPr id="10" name="Group 21">
            <a:extLst>
              <a:ext uri="{FF2B5EF4-FFF2-40B4-BE49-F238E27FC236}">
                <a16:creationId xmlns="" xmlns:a16="http://schemas.microsoft.com/office/drawing/2014/main" id="{C176F3E6-C716-4CCC-95A7-6A4BB7A36789}"/>
              </a:ext>
            </a:extLst>
          </p:cNvPr>
          <p:cNvGrpSpPr/>
          <p:nvPr/>
        </p:nvGrpSpPr>
        <p:grpSpPr>
          <a:xfrm>
            <a:off x="3434313" y="3333585"/>
            <a:ext cx="2020890" cy="1234140"/>
            <a:chOff x="3404627" y="3316714"/>
            <a:chExt cx="2020890" cy="1234140"/>
          </a:xfrm>
        </p:grpSpPr>
        <p:cxnSp>
          <p:nvCxnSpPr>
            <p:cNvPr id="11" name="Straight Arrow Connector 13">
              <a:extLst>
                <a:ext uri="{FF2B5EF4-FFF2-40B4-BE49-F238E27FC236}">
                  <a16:creationId xmlns="" xmlns:a16="http://schemas.microsoft.com/office/drawing/2014/main" id="{3C7D9E25-9E82-4498-BED7-7CF18820EC96}"/>
                </a:ext>
              </a:extLst>
            </p:cNvPr>
            <p:cNvCxnSpPr>
              <a:stCxn id="7" idx="3"/>
              <a:endCxn id="6" idx="1"/>
            </p:cNvCxnSpPr>
            <p:nvPr/>
          </p:nvCxnSpPr>
          <p:spPr>
            <a:xfrm>
              <a:off x="3404628" y="3316714"/>
              <a:ext cx="1970540" cy="10077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4">
              <a:extLst>
                <a:ext uri="{FF2B5EF4-FFF2-40B4-BE49-F238E27FC236}">
                  <a16:creationId xmlns="" xmlns:a16="http://schemas.microsoft.com/office/drawing/2014/main" id="{1DA06BA9-EAA8-4F73-8C10-65D731497E4B}"/>
                </a:ext>
              </a:extLst>
            </p:cNvPr>
            <p:cNvCxnSpPr>
              <a:cxnSpLocks/>
              <a:stCxn id="8" idx="3"/>
              <a:endCxn id="4" idx="1"/>
            </p:cNvCxnSpPr>
            <p:nvPr/>
          </p:nvCxnSpPr>
          <p:spPr>
            <a:xfrm flipV="1">
              <a:off x="3404627" y="3416165"/>
              <a:ext cx="2020890" cy="5176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 xmlns:a16="http://schemas.microsoft.com/office/drawing/2014/main" id="{07CBA806-A852-4727-B05C-295AEF9F5E60}"/>
                </a:ext>
              </a:extLst>
            </p:cNvPr>
            <p:cNvCxnSpPr>
              <a:cxnSpLocks/>
              <a:stCxn id="9" idx="3"/>
              <a:endCxn id="4" idx="1"/>
            </p:cNvCxnSpPr>
            <p:nvPr/>
          </p:nvCxnSpPr>
          <p:spPr>
            <a:xfrm flipV="1">
              <a:off x="3404627" y="3416165"/>
              <a:ext cx="2020890" cy="11346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4994695"/>
            <a:ext cx="549141" cy="549141"/>
          </a:xfrm>
          <a:prstGeom prst="rect">
            <a:avLst/>
          </a:prstGeom>
        </p:spPr>
      </p:pic>
      <p:pic>
        <p:nvPicPr>
          <p:cNvPr id="1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5696236"/>
            <a:ext cx="549141" cy="549141"/>
          </a:xfrm>
          <a:prstGeom prst="rect">
            <a:avLst/>
          </a:prstGeom>
        </p:spPr>
      </p:pic>
      <p:pic>
        <p:nvPicPr>
          <p:cNvPr id="1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5404854" y="5269266"/>
            <a:ext cx="594360" cy="594360"/>
          </a:xfrm>
          <a:prstGeom prst="rect">
            <a:avLst/>
          </a:prstGeom>
        </p:spPr>
      </p:pic>
      <p:cxnSp>
        <p:nvCxnSpPr>
          <p:cNvPr id="18" name="Straight Arrow Connector 17">
            <a:extLst>
              <a:ext uri="{FF2B5EF4-FFF2-40B4-BE49-F238E27FC236}">
                <a16:creationId xmlns="" xmlns:a16="http://schemas.microsoft.com/office/drawing/2014/main" id="{07CBA806-A852-4727-B05C-295AEF9F5E60}"/>
              </a:ext>
            </a:extLst>
          </p:cNvPr>
          <p:cNvCxnSpPr>
            <a:cxnSpLocks/>
            <a:endCxn id="17" idx="1"/>
          </p:cNvCxnSpPr>
          <p:nvPr/>
        </p:nvCxnSpPr>
        <p:spPr>
          <a:xfrm flipV="1">
            <a:off x="3434313" y="5566446"/>
            <a:ext cx="1970541" cy="492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 xmlns:a16="http://schemas.microsoft.com/office/drawing/2014/main" id="{07CBA806-A852-4727-B05C-295AEF9F5E60}"/>
              </a:ext>
            </a:extLst>
          </p:cNvPr>
          <p:cNvCxnSpPr>
            <a:cxnSpLocks/>
            <a:stCxn id="15" idx="3"/>
            <a:endCxn id="4" idx="1"/>
          </p:cNvCxnSpPr>
          <p:nvPr/>
        </p:nvCxnSpPr>
        <p:spPr>
          <a:xfrm flipV="1">
            <a:off x="3434313" y="3433036"/>
            <a:ext cx="2020890" cy="1836230"/>
          </a:xfrm>
          <a:prstGeom prst="straightConnector1">
            <a:avLst/>
          </a:prstGeom>
          <a:ln w="57150"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右弧形箭头 21"/>
          <p:cNvSpPr/>
          <p:nvPr/>
        </p:nvSpPr>
        <p:spPr>
          <a:xfrm>
            <a:off x="5022508" y="3676070"/>
            <a:ext cx="500428" cy="1783310"/>
          </a:xfrm>
          <a:prstGeom prst="curvedRightArrow">
            <a:avLst>
              <a:gd name="adj1" fmla="val 0"/>
              <a:gd name="adj2" fmla="val 50000"/>
              <a:gd name="adj3" fmla="val 2500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3" name="Straight Arrow Connector 17">
            <a:extLst>
              <a:ext uri="{FF2B5EF4-FFF2-40B4-BE49-F238E27FC236}">
                <a16:creationId xmlns="" xmlns:a16="http://schemas.microsoft.com/office/drawing/2014/main" id="{07CBA806-A852-4727-B05C-295AEF9F5E60}"/>
              </a:ext>
            </a:extLst>
          </p:cNvPr>
          <p:cNvCxnSpPr>
            <a:cxnSpLocks/>
            <a:stCxn id="15" idx="3"/>
            <a:endCxn id="17" idx="1"/>
          </p:cNvCxnSpPr>
          <p:nvPr/>
        </p:nvCxnSpPr>
        <p:spPr>
          <a:xfrm>
            <a:off x="3434313" y="5269266"/>
            <a:ext cx="1970541" cy="29718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 35"/>
          <p:cNvGrpSpPr/>
          <p:nvPr/>
        </p:nvGrpSpPr>
        <p:grpSpPr>
          <a:xfrm>
            <a:off x="4264630" y="3135856"/>
            <a:ext cx="1140224" cy="328370"/>
            <a:chOff x="722673" y="5178694"/>
            <a:chExt cx="2228923" cy="646134"/>
          </a:xfrm>
        </p:grpSpPr>
        <p:sp>
          <p:nvSpPr>
            <p:cNvPr id="30" name="矩形 29"/>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1" name="矩形 30"/>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2" name="矩形 31"/>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3" name="矩形 32"/>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4" name="矩形 33"/>
            <p:cNvSpPr/>
            <p:nvPr/>
          </p:nvSpPr>
          <p:spPr>
            <a:xfrm>
              <a:off x="2225836" y="5187720"/>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5" name="矩形 34"/>
            <p:cNvSpPr/>
            <p:nvPr/>
          </p:nvSpPr>
          <p:spPr>
            <a:xfrm>
              <a:off x="2596716" y="5189915"/>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grpSp>
        <p:nvGrpSpPr>
          <p:cNvPr id="45" name="组 44"/>
          <p:cNvGrpSpPr/>
          <p:nvPr/>
        </p:nvGrpSpPr>
        <p:grpSpPr>
          <a:xfrm>
            <a:off x="4675521" y="5863628"/>
            <a:ext cx="757878" cy="325726"/>
            <a:chOff x="722673" y="5178694"/>
            <a:chExt cx="1481508" cy="640931"/>
          </a:xfrm>
        </p:grpSpPr>
        <p:sp>
          <p:nvSpPr>
            <p:cNvPr id="46" name="矩形 45"/>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7" name="矩形 46"/>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8" name="矩形 47"/>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9" name="矩形 48"/>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pic>
        <p:nvPicPr>
          <p:cNvPr id="56" name="图片 55"/>
          <p:cNvPicPr>
            <a:picLocks noChangeAspect="1"/>
          </p:cNvPicPr>
          <p:nvPr/>
        </p:nvPicPr>
        <p:blipFill>
          <a:blip r:embed="rId6"/>
          <a:stretch>
            <a:fillRect/>
          </a:stretch>
        </p:blipFill>
        <p:spPr>
          <a:xfrm>
            <a:off x="866118" y="2307167"/>
            <a:ext cx="8001000" cy="381000"/>
          </a:xfrm>
          <a:prstGeom prst="rect">
            <a:avLst/>
          </a:prstGeom>
        </p:spPr>
      </p:pic>
      <p:sp>
        <p:nvSpPr>
          <p:cNvPr id="37"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22613106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1232" y="1514547"/>
            <a:ext cx="8298906" cy="2942344"/>
          </a:xfrm>
          <a:prstGeom prst="rect">
            <a:avLst/>
          </a:prstGeom>
          <a:noFill/>
        </p:spPr>
        <p:txBody>
          <a:bodyPr wrap="square" rtlCol="0">
            <a:spAutoFit/>
          </a:bodyPr>
          <a:lstStyle/>
          <a:p>
            <a:pPr marL="285750" indent="-285750">
              <a:lnSpc>
                <a:spcPct val="130000"/>
              </a:lnSpc>
              <a:buFont typeface="Wingdings" charset="2"/>
              <a:buChar char="l"/>
            </a:pPr>
            <a:r>
              <a:rPr kumimoji="1" lang="zh-CN" altLang="en-US" sz="2800" dirty="0" smtClean="0">
                <a:latin typeface="微软雅黑"/>
                <a:ea typeface="微软雅黑"/>
                <a:cs typeface="微软雅黑"/>
              </a:rPr>
              <a:t>性能评测</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en-US" sz="2400" dirty="0" smtClean="0">
                <a:latin typeface="微软雅黑"/>
                <a:ea typeface="微软雅黑"/>
                <a:cs typeface="微软雅黑"/>
              </a:rPr>
              <a:t>用户体验高</a:t>
            </a:r>
            <a:endParaRPr kumimoji="1" lang="en-US" altLang="zh-CN" sz="2400" dirty="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运营开销</a:t>
            </a:r>
            <a:r>
              <a:rPr kumimoji="1" lang="zh-CN" altLang="en-US" sz="2400" dirty="0">
                <a:latin typeface="微软雅黑"/>
                <a:ea typeface="微软雅黑"/>
                <a:cs typeface="微软雅黑"/>
              </a:rPr>
              <a:t>小</a:t>
            </a:r>
          </a:p>
          <a:p>
            <a:pPr marL="742950" lvl="1" indent="-285750">
              <a:lnSpc>
                <a:spcPct val="130000"/>
              </a:lnSpc>
              <a:buFont typeface="Wingdings" charset="2"/>
              <a:buChar char="l"/>
            </a:pPr>
            <a:endParaRPr kumimoji="1" lang="en-US" altLang="zh-CN" sz="3200" dirty="0" smtClean="0">
              <a:latin typeface="微软雅黑"/>
              <a:ea typeface="微软雅黑"/>
              <a:cs typeface="微软雅黑"/>
            </a:endParaRPr>
          </a:p>
          <a:p>
            <a:pPr marL="800100" lvl="1" indent="-342900">
              <a:lnSpc>
                <a:spcPct val="130000"/>
              </a:lnSpc>
              <a:buFont typeface="Wingdings" charset="2"/>
              <a:buChar char="ü"/>
            </a:pPr>
            <a:endParaRPr kumimoji="1" lang="zh-CN" altLang="en-US" sz="24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604818" y="3547533"/>
            <a:ext cx="8051800" cy="2844800"/>
          </a:xfrm>
          <a:prstGeom prst="rect">
            <a:avLst/>
          </a:prstGeom>
        </p:spPr>
      </p:pic>
      <p:sp>
        <p:nvSpPr>
          <p:cNvPr id="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3191994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69" y="1432301"/>
            <a:ext cx="8442641" cy="4124205"/>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分析</a:t>
            </a:r>
            <a:r>
              <a:rPr kumimoji="1" lang="en-US" altLang="en-US" sz="2400" dirty="0" smtClean="0">
                <a:latin typeface="微软雅黑"/>
                <a:ea typeface="微软雅黑"/>
                <a:cs typeface="微软雅黑"/>
              </a:rPr>
              <a:t>移动</a:t>
            </a:r>
            <a:r>
              <a:rPr kumimoji="1" lang="zh-CN" altLang="en-US" sz="2400" dirty="0" smtClean="0">
                <a:latin typeface="微软雅黑"/>
                <a:ea typeface="微软雅黑"/>
                <a:cs typeface="微软雅黑"/>
              </a:rPr>
              <a:t>直播平台内容流行模式的影响因素</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基于内容</a:t>
            </a:r>
            <a:r>
              <a:rPr kumimoji="1" lang="zh-CN" altLang="en-US" sz="2400" dirty="0" smtClean="0">
                <a:latin typeface="微软雅黑"/>
                <a:ea typeface="微软雅黑"/>
                <a:cs typeface="微软雅黑"/>
              </a:rPr>
              <a:t>流行模式提升</a:t>
            </a:r>
            <a:r>
              <a:rPr kumimoji="1" lang="zh-CN" altLang="en-US" sz="2400" dirty="0" smtClean="0">
                <a:latin typeface="微软雅黑"/>
                <a:ea typeface="微软雅黑"/>
                <a:cs typeface="微软雅黑"/>
              </a:rPr>
              <a:t>内容生产者</a:t>
            </a:r>
            <a:r>
              <a:rPr kumimoji="1" lang="zh-CN" altLang="en-US" sz="2400" dirty="0" smtClean="0">
                <a:latin typeface="微软雅黑"/>
                <a:ea typeface="微软雅黑"/>
                <a:cs typeface="微软雅黑"/>
              </a:rPr>
              <a:t>调度准确</a:t>
            </a:r>
            <a:r>
              <a:rPr kumimoji="1" lang="zh-CN" altLang="en-US" sz="2400" dirty="0" smtClean="0">
                <a:latin typeface="微软雅黑"/>
                <a:ea typeface="微软雅黑"/>
                <a:cs typeface="微软雅黑"/>
              </a:rPr>
              <a:t>性</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主播与计算资源稳定匹配并灵活迁移提升服务性能</a:t>
            </a:r>
            <a:endParaRPr kumimoji="1" lang="en-US" altLang="zh-CN" sz="2400" dirty="0" smtClean="0">
              <a:latin typeface="微软雅黑"/>
              <a:ea typeface="微软雅黑"/>
              <a:cs typeface="微软雅黑"/>
            </a:endParaRPr>
          </a:p>
          <a:p>
            <a:pPr marL="457200" indent="-457200">
              <a:lnSpc>
                <a:spcPct val="150000"/>
              </a:lnSpc>
              <a:buFont typeface="Wingdings" charset="2"/>
              <a:buChar char="l"/>
            </a:pPr>
            <a:r>
              <a:rPr kumimoji="1" lang="zh-CN" altLang="en-US" sz="2800" dirty="0" smtClean="0">
                <a:latin typeface="微软雅黑"/>
                <a:ea typeface="微软雅黑"/>
                <a:cs typeface="微软雅黑"/>
              </a:rPr>
              <a:t>相关发表</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ACM NOSSDAV </a:t>
            </a:r>
            <a:r>
              <a:rPr kumimoji="1" lang="en-US" altLang="zh-CN" sz="2400" dirty="0" smtClean="0">
                <a:latin typeface="微软雅黑"/>
                <a:ea typeface="微软雅黑"/>
                <a:cs typeface="微软雅黑"/>
              </a:rPr>
              <a:t>2017</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TOM</a:t>
            </a:r>
            <a:r>
              <a:rPr kumimoji="1" lang="en-US" altLang="zh-CN" sz="2400" dirty="0" smtClean="0">
                <a:latin typeface="微软雅黑"/>
                <a:ea typeface="微软雅黑"/>
                <a:cs typeface="微软雅黑"/>
              </a:rPr>
              <a:t>CCAP</a:t>
            </a:r>
            <a:r>
              <a:rPr kumimoji="1" lang="en-US" altLang="zh-CN" sz="2400" dirty="0" smtClean="0">
                <a:latin typeface="微软雅黑"/>
                <a:ea typeface="微软雅黑"/>
                <a:cs typeface="微软雅黑"/>
              </a:rPr>
              <a:t> 2018</a:t>
            </a:r>
            <a:endParaRPr kumimoji="1" lang="en-US" altLang="zh-CN" sz="2400" dirty="0" smtClean="0">
              <a:latin typeface="微软雅黑"/>
              <a:ea typeface="微软雅黑"/>
              <a:cs typeface="微软雅黑"/>
            </a:endParaRPr>
          </a:p>
        </p:txBody>
      </p:sp>
      <p:sp>
        <p:nvSpPr>
          <p:cNvPr id="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78222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37139"/>
            <a:ext cx="8298906" cy="5024452"/>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a:latin typeface="微软雅黑"/>
                <a:ea typeface="微软雅黑"/>
                <a:cs typeface="微软雅黑"/>
              </a:rPr>
              <a:t>内容</a:t>
            </a:r>
            <a:r>
              <a:rPr kumimoji="1" lang="zh-CN" altLang="en-US" sz="2400" dirty="0" smtClean="0">
                <a:latin typeface="微软雅黑"/>
                <a:ea typeface="微软雅黑"/>
                <a:cs typeface="微软雅黑"/>
              </a:rPr>
              <a:t>多宿主</a:t>
            </a:r>
            <a:r>
              <a:rPr kumimoji="1" lang="en-US" altLang="zh-CN" sz="2400" dirty="0" smtClean="0">
                <a:latin typeface="微软雅黑"/>
                <a:ea typeface="微软雅黑"/>
                <a:cs typeface="微软雅黑"/>
              </a:rPr>
              <a:t>Multi-CDN</a:t>
            </a:r>
            <a:endParaRPr kumimoji="1" lang="en-US" altLang="zh-CN" sz="2400" dirty="0">
              <a:latin typeface="微软雅黑"/>
              <a:ea typeface="微软雅黑"/>
              <a:cs typeface="微软雅黑"/>
            </a:endParaRPr>
          </a:p>
          <a:p>
            <a:pPr marL="1371600" lvl="2" indent="-457200">
              <a:lnSpc>
                <a:spcPct val="150000"/>
              </a:lnSpc>
              <a:buFont typeface="Wingdings" charset="2"/>
              <a:buChar char="ü"/>
            </a:pPr>
            <a:r>
              <a:rPr kumimoji="1" lang="en-US" altLang="zh-CN" sz="2000" dirty="0">
                <a:latin typeface="微软雅黑"/>
                <a:ea typeface="微软雅黑"/>
                <a:cs typeface="微软雅黑"/>
              </a:rPr>
              <a:t>ACM </a:t>
            </a:r>
            <a:r>
              <a:rPr kumimoji="1" lang="zh-CN" altLang="zh-CN" sz="2000" dirty="0">
                <a:latin typeface="微软雅黑"/>
                <a:ea typeface="微软雅黑"/>
                <a:cs typeface="微软雅黑"/>
              </a:rPr>
              <a:t>S</a:t>
            </a:r>
            <a:r>
              <a:rPr kumimoji="1" lang="en-US" altLang="zh-CN" sz="2000" dirty="0">
                <a:latin typeface="微软雅黑"/>
                <a:ea typeface="微软雅黑"/>
                <a:cs typeface="微软雅黑"/>
              </a:rPr>
              <a:t>IGCOMM 2012</a:t>
            </a:r>
            <a:r>
              <a:rPr kumimoji="1" lang="zh-CN" altLang="en-US" sz="2000" dirty="0">
                <a:latin typeface="微软雅黑"/>
                <a:ea typeface="微软雅黑"/>
                <a:cs typeface="微软雅黑"/>
              </a:rPr>
              <a:t>，</a:t>
            </a:r>
            <a:r>
              <a:rPr kumimoji="1" lang="zh-CN" altLang="zh-CN" sz="2000" dirty="0">
                <a:latin typeface="微软雅黑"/>
                <a:ea typeface="微软雅黑"/>
                <a:cs typeface="微软雅黑"/>
              </a:rPr>
              <a:t> </a:t>
            </a:r>
            <a:r>
              <a:rPr kumimoji="1" lang="en-US" altLang="zh-CN" sz="2000" dirty="0">
                <a:latin typeface="微软雅黑"/>
                <a:ea typeface="微软雅黑"/>
                <a:cs typeface="微软雅黑"/>
              </a:rPr>
              <a:t>NSDI</a:t>
            </a:r>
            <a:r>
              <a:rPr kumimoji="1" lang="zh-CN" altLang="zh-CN" sz="2000" dirty="0">
                <a:latin typeface="微软雅黑"/>
                <a:ea typeface="微软雅黑"/>
                <a:cs typeface="微软雅黑"/>
              </a:rPr>
              <a:t> </a:t>
            </a:r>
            <a:r>
              <a:rPr kumimoji="1" lang="en-US" altLang="zh-CN" sz="2000" dirty="0" smtClean="0">
                <a:latin typeface="微软雅黑"/>
                <a:ea typeface="微软雅黑"/>
                <a:cs typeface="微软雅黑"/>
              </a:rPr>
              <a:t>2017</a:t>
            </a: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网络多宿主</a:t>
            </a:r>
            <a:r>
              <a:rPr kumimoji="1" lang="en-US" altLang="zh-CN" sz="2400" dirty="0" smtClean="0">
                <a:latin typeface="微软雅黑"/>
                <a:ea typeface="微软雅黑"/>
                <a:cs typeface="微软雅黑"/>
              </a:rPr>
              <a:t>Multi-Export</a:t>
            </a:r>
            <a:r>
              <a:rPr kumimoji="1" lang="zh-CN" altLang="en-US" sz="2400" dirty="0" smtClean="0">
                <a:latin typeface="微软雅黑"/>
                <a:ea typeface="微软雅黑"/>
                <a:cs typeface="微软雅黑"/>
              </a:rPr>
              <a:t>：</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zh-CN" altLang="zh-CN" sz="2000" dirty="0" smtClean="0">
                <a:latin typeface="微软雅黑"/>
                <a:ea typeface="微软雅黑"/>
                <a:cs typeface="微软雅黑"/>
              </a:rPr>
              <a:t>A</a:t>
            </a:r>
            <a:r>
              <a:rPr kumimoji="1" lang="en-US" altLang="zh-CN" sz="2000" dirty="0" smtClean="0">
                <a:latin typeface="微软雅黑"/>
                <a:ea typeface="微软雅黑"/>
                <a:cs typeface="微软雅黑"/>
              </a:rPr>
              <a:t>CM</a:t>
            </a:r>
            <a:r>
              <a:rPr kumimoji="1" lang="zh-CN" altLang="en-US" sz="2000" dirty="0" smtClean="0">
                <a:latin typeface="微软雅黑"/>
                <a:ea typeface="微软雅黑"/>
                <a:cs typeface="微软雅黑"/>
              </a:rPr>
              <a:t> </a:t>
            </a:r>
            <a:r>
              <a:rPr kumimoji="1" lang="zh-CN" altLang="zh-CN" sz="2000" dirty="0" smtClean="0">
                <a:latin typeface="微软雅黑"/>
                <a:ea typeface="微软雅黑"/>
                <a:cs typeface="微软雅黑"/>
              </a:rPr>
              <a:t>S</a:t>
            </a:r>
            <a:r>
              <a:rPr kumimoji="1" lang="en-US" altLang="zh-CN" sz="2000" dirty="0" smtClean="0">
                <a:latin typeface="微软雅黑"/>
                <a:ea typeface="微软雅黑"/>
                <a:cs typeface="微软雅黑"/>
              </a:rPr>
              <a:t>IGMETRIC</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2013</a:t>
            </a:r>
            <a:r>
              <a:rPr kumimoji="1" lang="zh-CN" altLang="en-US" sz="2000" dirty="0" smtClean="0">
                <a:latin typeface="微软雅黑"/>
                <a:ea typeface="微软雅黑"/>
                <a:cs typeface="微软雅黑"/>
              </a:rPr>
              <a:t>，</a:t>
            </a:r>
            <a:r>
              <a:rPr kumimoji="1" lang="en-US" altLang="zh-CN" sz="2000" dirty="0" err="1" smtClean="0">
                <a:latin typeface="微软雅黑"/>
                <a:ea typeface="微软雅黑"/>
                <a:cs typeface="微软雅黑"/>
              </a:rPr>
              <a:t>ToN</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2008</a:t>
            </a:r>
            <a:endParaRPr kumimoji="1" lang="en-US" altLang="zh-CN" sz="2000" dirty="0">
              <a:latin typeface="微软雅黑"/>
              <a:ea typeface="微软雅黑"/>
              <a:cs typeface="微软雅黑"/>
            </a:endParaRPr>
          </a:p>
          <a:p>
            <a:pPr lvl="1">
              <a:lnSpc>
                <a:spcPct val="150000"/>
              </a:lnSpc>
            </a:pPr>
            <a:endParaRPr kumimoji="1" lang="en-US" altLang="zh-CN" sz="1100" dirty="0">
              <a:latin typeface="微软雅黑"/>
              <a:ea typeface="微软雅黑"/>
              <a:cs typeface="微软雅黑"/>
            </a:endParaRPr>
          </a:p>
          <a:p>
            <a:pPr lvl="1" algn="ctr">
              <a:lnSpc>
                <a:spcPct val="150000"/>
              </a:lnSpc>
            </a:pPr>
            <a:endParaRPr kumimoji="1" lang="en-US" altLang="zh-CN" sz="2400" dirty="0" smtClean="0">
              <a:latin typeface="微软雅黑"/>
              <a:ea typeface="微软雅黑"/>
              <a:cs typeface="微软雅黑"/>
            </a:endParaRPr>
          </a:p>
          <a:p>
            <a:pPr lvl="1" algn="ctr">
              <a:lnSpc>
                <a:spcPct val="150000"/>
              </a:lnSpc>
            </a:pPr>
            <a:endParaRPr kumimoji="1" lang="en-US" altLang="zh-CN" sz="2400" dirty="0">
              <a:latin typeface="微软雅黑"/>
              <a:ea typeface="微软雅黑"/>
              <a:cs typeface="微软雅黑"/>
            </a:endParaRPr>
          </a:p>
        </p:txBody>
      </p:sp>
      <p:sp>
        <p:nvSpPr>
          <p:cNvPr id="6"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grpSp>
        <p:nvGrpSpPr>
          <p:cNvPr id="13" name="组合 58"/>
          <p:cNvGrpSpPr/>
          <p:nvPr/>
        </p:nvGrpSpPr>
        <p:grpSpPr>
          <a:xfrm>
            <a:off x="1543357" y="3344285"/>
            <a:ext cx="5431916" cy="540862"/>
            <a:chOff x="1000862" y="3350805"/>
            <a:chExt cx="5621466" cy="413284"/>
          </a:xfrm>
          <a:effectLst/>
        </p:grpSpPr>
        <p:grpSp>
          <p:nvGrpSpPr>
            <p:cNvPr id="14" name="组合 59"/>
            <p:cNvGrpSpPr/>
            <p:nvPr/>
          </p:nvGrpSpPr>
          <p:grpSpPr>
            <a:xfrm>
              <a:off x="1000862" y="3358740"/>
              <a:ext cx="5621466" cy="405349"/>
              <a:chOff x="2410620" y="3462410"/>
              <a:chExt cx="7133121" cy="514350"/>
            </a:xfrm>
          </p:grpSpPr>
          <p:sp>
            <p:nvSpPr>
              <p:cNvPr id="16" name="圆角矩形 15"/>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5" name="TextBox 60"/>
            <p:cNvSpPr txBox="1"/>
            <p:nvPr/>
          </p:nvSpPr>
          <p:spPr>
            <a:xfrm>
              <a:off x="1088481" y="3350805"/>
              <a:ext cx="5279233"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nSpc>
                  <a:spcPct val="150000"/>
                </a:lnSpc>
              </a:pPr>
              <a:r>
                <a:rPr kumimoji="1" lang="zh-CN" altLang="en-US" sz="2000" dirty="0">
                  <a:latin typeface="微软雅黑"/>
                  <a:ea typeface="微软雅黑"/>
                  <a:cs typeface="微软雅黑"/>
                </a:rPr>
                <a:t>调度</a:t>
              </a:r>
              <a:r>
                <a:rPr kumimoji="1" lang="zh-CN" altLang="en-US" sz="2000" dirty="0" smtClean="0">
                  <a:latin typeface="微软雅黑"/>
                  <a:ea typeface="微软雅黑"/>
                  <a:cs typeface="微软雅黑"/>
                </a:rPr>
                <a:t>目标</a:t>
              </a:r>
              <a:r>
                <a:rPr kumimoji="1" lang="zh-CN" altLang="en-US" sz="2000" dirty="0" smtClean="0">
                  <a:latin typeface="微软雅黑"/>
                  <a:ea typeface="微软雅黑"/>
                  <a:cs typeface="微软雅黑"/>
                </a:rPr>
                <a:t>不适用于移动</a:t>
              </a:r>
              <a:r>
                <a:rPr kumimoji="1" lang="zh-CN" altLang="en-US" sz="2000" dirty="0" smtClean="0">
                  <a:latin typeface="微软雅黑"/>
                  <a:ea typeface="微软雅黑"/>
                  <a:cs typeface="微软雅黑"/>
                </a:rPr>
                <a:t>直播</a:t>
              </a:r>
              <a:r>
                <a:rPr kumimoji="1" lang="zh-CN" altLang="en-US" sz="2000" dirty="0" smtClean="0">
                  <a:latin typeface="微软雅黑"/>
                  <a:ea typeface="微软雅黑"/>
                  <a:cs typeface="微软雅黑"/>
                </a:rPr>
                <a:t>场景</a:t>
              </a:r>
              <a:endParaRPr kumimoji="1" lang="en-US" altLang="zh-CN" sz="2000" dirty="0">
                <a:latin typeface="微软雅黑"/>
                <a:ea typeface="微软雅黑"/>
                <a:cs typeface="微软雅黑"/>
              </a:endParaRPr>
            </a:p>
          </p:txBody>
        </p:sp>
      </p:grpSp>
      <p:grpSp>
        <p:nvGrpSpPr>
          <p:cNvPr id="18" name="组合 58"/>
          <p:cNvGrpSpPr/>
          <p:nvPr/>
        </p:nvGrpSpPr>
        <p:grpSpPr>
          <a:xfrm>
            <a:off x="1526426" y="5202078"/>
            <a:ext cx="5448846" cy="540863"/>
            <a:chOff x="1000862" y="3350805"/>
            <a:chExt cx="5519719" cy="413285"/>
          </a:xfrm>
          <a:effectLst/>
        </p:grpSpPr>
        <p:grpSp>
          <p:nvGrpSpPr>
            <p:cNvPr id="19" name="组合 59"/>
            <p:cNvGrpSpPr/>
            <p:nvPr/>
          </p:nvGrpSpPr>
          <p:grpSpPr>
            <a:xfrm>
              <a:off x="1000862" y="3358741"/>
              <a:ext cx="5519719" cy="405349"/>
              <a:chOff x="2410620" y="3462411"/>
              <a:chExt cx="7004014" cy="514350"/>
            </a:xfrm>
          </p:grpSpPr>
          <p:sp>
            <p:nvSpPr>
              <p:cNvPr id="21" name="圆角矩形 20"/>
              <p:cNvSpPr/>
              <p:nvPr/>
            </p:nvSpPr>
            <p:spPr>
              <a:xfrm>
                <a:off x="2410620" y="3462411"/>
                <a:ext cx="7004014"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20" name="TextBox 60"/>
            <p:cNvSpPr txBox="1"/>
            <p:nvPr/>
          </p:nvSpPr>
          <p:spPr>
            <a:xfrm>
              <a:off x="1088481" y="3350805"/>
              <a:ext cx="5279233"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nSpc>
                  <a:spcPct val="150000"/>
                </a:lnSpc>
              </a:pPr>
              <a:r>
                <a:rPr kumimoji="1" lang="zh-CN" altLang="en-US" sz="2000" dirty="0" smtClean="0">
                  <a:latin typeface="微软雅黑"/>
                  <a:ea typeface="微软雅黑"/>
                  <a:cs typeface="微软雅黑"/>
                </a:rPr>
                <a:t>不适用于数据密集型视频服务</a:t>
              </a:r>
              <a:endParaRPr kumimoji="1" lang="en-US" altLang="zh-CN" sz="2000" dirty="0" smtClean="0">
                <a:latin typeface="微软雅黑"/>
                <a:ea typeface="微软雅黑"/>
                <a:cs typeface="微软雅黑"/>
              </a:endParaRPr>
            </a:p>
          </p:txBody>
        </p:sp>
      </p:grpSp>
    </p:spTree>
    <p:extLst>
      <p:ext uri="{BB962C8B-B14F-4D97-AF65-F5344CB8AC3E}">
        <p14:creationId xmlns:p14="http://schemas.microsoft.com/office/powerpoint/2010/main" val="31508125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37139"/>
            <a:ext cx="8298906" cy="702756"/>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系统框架</a:t>
            </a:r>
            <a:endParaRPr kumimoji="1" lang="en-US" altLang="zh-CN" sz="2800" dirty="0" smtClean="0">
              <a:latin typeface="微软雅黑"/>
              <a:ea typeface="微软雅黑"/>
              <a:cs typeface="微软雅黑"/>
            </a:endParaRPr>
          </a:p>
        </p:txBody>
      </p:sp>
      <p:sp>
        <p:nvSpPr>
          <p:cNvPr id="6"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2" name="图片 1" descr="LiveSchedul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45" y="2225524"/>
            <a:ext cx="7199374" cy="4490135"/>
          </a:xfrm>
          <a:prstGeom prst="rect">
            <a:avLst/>
          </a:prstGeom>
        </p:spPr>
      </p:pic>
    </p:spTree>
    <p:extLst>
      <p:ext uri="{BB962C8B-B14F-4D97-AF65-F5344CB8AC3E}">
        <p14:creationId xmlns:p14="http://schemas.microsoft.com/office/powerpoint/2010/main" val="23731341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body" idx="1"/>
          </p:nvPr>
        </p:nvSpPr>
        <p:spPr>
          <a:xfrm>
            <a:off x="575731" y="1563915"/>
            <a:ext cx="8229600" cy="4967700"/>
          </a:xfrm>
          <a:prstGeom prst="rect">
            <a:avLst/>
          </a:prstGeom>
        </p:spPr>
        <p:txBody>
          <a:bodyPr>
            <a:normAutofit/>
          </a:bodyPr>
          <a:lstStyle/>
          <a:p>
            <a:pPr marL="266700" lvl="1" indent="-266700">
              <a:spcBef>
                <a:spcPts val="700"/>
              </a:spcBef>
              <a:buClrTx/>
              <a:buSzPct val="100000"/>
              <a:buFont typeface="Wingdings" charset="2"/>
              <a:buChar char="l"/>
              <a:defRPr sz="1800"/>
            </a:pPr>
            <a:r>
              <a:rPr lang="zh-CN" altLang="en-US" sz="2800" dirty="0" smtClean="0">
                <a:latin typeface="微软雅黑"/>
                <a:ea typeface="微软雅黑"/>
                <a:cs typeface="微软雅黑"/>
              </a:rPr>
              <a:t>视频</a:t>
            </a:r>
            <a:r>
              <a:rPr lang="zh-CN" altLang="en-US" sz="2800" dirty="0" smtClean="0">
                <a:latin typeface="微软雅黑"/>
                <a:ea typeface="微软雅黑"/>
                <a:cs typeface="微软雅黑"/>
              </a:rPr>
              <a:t>服务</a:t>
            </a:r>
            <a:r>
              <a:rPr lang="zh-CN" altLang="en-US" sz="2800" dirty="0" smtClean="0">
                <a:latin typeface="微软雅黑"/>
                <a:ea typeface="微软雅黑"/>
                <a:cs typeface="微软雅黑"/>
              </a:rPr>
              <a:t>质量与用户观看偏好 </a:t>
            </a:r>
            <a:endParaRPr lang="en-US" altLang="en-US" sz="2800" dirty="0" smtClean="0">
              <a:latin typeface="微软雅黑"/>
              <a:ea typeface="微软雅黑"/>
              <a:cs typeface="微软雅黑"/>
            </a:endParaRPr>
          </a:p>
          <a:p>
            <a:pPr marL="876300" lvl="3" indent="-457200">
              <a:spcBef>
                <a:spcPts val="700"/>
              </a:spcBef>
              <a:buClrTx/>
              <a:buSzPct val="100000"/>
              <a:buFont typeface="Wingdings" charset="2"/>
              <a:buChar char="ü"/>
              <a:defRPr sz="1800"/>
            </a:pPr>
            <a:r>
              <a:rPr lang="zh-CN" altLang="en-US" sz="2400" dirty="0" smtClean="0">
                <a:latin typeface="微软雅黑"/>
                <a:ea typeface="微软雅黑"/>
                <a:cs typeface="微软雅黑"/>
              </a:rPr>
              <a:t>卡顿：对于每个缓冲</a:t>
            </a:r>
            <a:r>
              <a:rPr lang="zh-CN" altLang="en-US" sz="2400" dirty="0">
                <a:latin typeface="微软雅黑"/>
                <a:ea typeface="微软雅黑"/>
                <a:cs typeface="微软雅黑"/>
              </a:rPr>
              <a:t>事件更</a:t>
            </a:r>
            <a:r>
              <a:rPr lang="zh-CN" altLang="en-US" sz="2400" dirty="0" smtClean="0">
                <a:latin typeface="微软雅黑"/>
                <a:ea typeface="微软雅黑"/>
                <a:cs typeface="微软雅黑"/>
              </a:rPr>
              <a:t>敏感</a:t>
            </a:r>
            <a:r>
              <a:rPr lang="zh-CN" altLang="zh-CN" sz="2400" dirty="0" smtClean="0">
                <a:latin typeface="微软雅黑"/>
                <a:ea typeface="微软雅黑"/>
                <a:cs typeface="微软雅黑"/>
              </a:rPr>
              <a:t>、</a:t>
            </a:r>
            <a:r>
              <a:rPr lang="zh-CN" altLang="en-US" sz="2400" dirty="0" smtClean="0">
                <a:latin typeface="微软雅黑"/>
                <a:ea typeface="微软雅黑"/>
                <a:cs typeface="微软雅黑"/>
              </a:rPr>
              <a:t>整体</a:t>
            </a:r>
            <a:r>
              <a:rPr lang="zh-CN" altLang="en-US" sz="2400" dirty="0" smtClean="0">
                <a:latin typeface="微软雅黑"/>
                <a:ea typeface="微软雅黑"/>
                <a:cs typeface="微软雅黑"/>
              </a:rPr>
              <a:t>容</a:t>
            </a:r>
            <a:r>
              <a:rPr lang="zh-CN" altLang="en-US" sz="2400" dirty="0">
                <a:latin typeface="微软雅黑"/>
                <a:ea typeface="微软雅黑"/>
                <a:cs typeface="微软雅黑"/>
              </a:rPr>
              <a:t>忍性更强</a:t>
            </a:r>
          </a:p>
          <a:p>
            <a:pPr marL="876300" lvl="3" indent="-457200">
              <a:spcBef>
                <a:spcPts val="700"/>
              </a:spcBef>
              <a:buClrTx/>
              <a:buSzPct val="100000"/>
              <a:buFont typeface="Wingdings" charset="2"/>
              <a:buChar char="l"/>
              <a:defRPr sz="1800"/>
            </a:pPr>
            <a:endParaRPr lang="en-US" altLang="en-US" sz="2800" dirty="0" smtClean="0">
              <a:latin typeface="微软雅黑"/>
              <a:ea typeface="微软雅黑"/>
              <a:cs typeface="微软雅黑"/>
            </a:endParaRPr>
          </a:p>
          <a:p>
            <a:pPr marL="457200" lvl="1" indent="-457200">
              <a:spcBef>
                <a:spcPts val="700"/>
              </a:spcBef>
              <a:buClrTx/>
              <a:buSzPct val="120000"/>
              <a:buFont typeface="Wingdings" charset="2"/>
              <a:buChar char="l"/>
              <a:defRPr sz="1800"/>
            </a:pPr>
            <a:endParaRPr lang="en-US" altLang="en-US" sz="2800" dirty="0">
              <a:latin typeface="微软雅黑"/>
              <a:ea typeface="微软雅黑"/>
              <a:cs typeface="微软雅黑"/>
            </a:endParaRPr>
          </a:p>
          <a:p>
            <a:pPr marL="457200" lvl="1" indent="-457200">
              <a:spcBef>
                <a:spcPts val="700"/>
              </a:spcBef>
              <a:buClrTx/>
              <a:buSzPct val="120000"/>
              <a:buFont typeface="Wingdings" charset="2"/>
              <a:buChar char="l"/>
              <a:defRPr sz="1800"/>
            </a:pPr>
            <a:endParaRPr lang="en-US" altLang="en-US" sz="2800" dirty="0" smtClean="0">
              <a:latin typeface="微软雅黑"/>
              <a:ea typeface="微软雅黑"/>
              <a:cs typeface="微软雅黑"/>
            </a:endParaRPr>
          </a:p>
        </p:txBody>
      </p:sp>
      <p:sp>
        <p:nvSpPr>
          <p:cNvPr id="3" name="矩形 2"/>
          <p:cNvSpPr/>
          <p:nvPr/>
        </p:nvSpPr>
        <p:spPr>
          <a:xfrm>
            <a:off x="1202266" y="2251670"/>
            <a:ext cx="7484533" cy="400110"/>
          </a:xfrm>
          <a:prstGeom prst="rect">
            <a:avLst/>
          </a:prstGeom>
        </p:spPr>
        <p:txBody>
          <a:bodyPr wrap="square">
            <a:spAutoFit/>
          </a:bodyPr>
          <a:lstStyle/>
          <a:p>
            <a:pPr marL="285750" indent="-285750">
              <a:buFont typeface="Wingdings" charset="2"/>
              <a:buChar char="ü"/>
            </a:pPr>
            <a:endParaRPr lang="zh-CN" altLang="en-US" sz="2000" dirty="0">
              <a:latin typeface="微软雅黑"/>
              <a:ea typeface="微软雅黑"/>
              <a:cs typeface="微软雅黑"/>
            </a:endParaRPr>
          </a:p>
        </p:txBody>
      </p:sp>
      <p:sp>
        <p:nvSpPr>
          <p:cNvPr id="7" name="文本框 6"/>
          <p:cNvSpPr txBox="1"/>
          <p:nvPr/>
        </p:nvSpPr>
        <p:spPr>
          <a:xfrm>
            <a:off x="1202266" y="5829236"/>
            <a:ext cx="2783672" cy="369332"/>
          </a:xfrm>
          <a:prstGeom prst="rect">
            <a:avLst/>
          </a:prstGeom>
          <a:noFill/>
        </p:spPr>
        <p:txBody>
          <a:bodyPr wrap="none" rtlCol="0">
            <a:spAutoFit/>
          </a:bodyPr>
          <a:lstStyle/>
          <a:p>
            <a:r>
              <a:rPr kumimoji="1" lang="en-US" altLang="zh-CN" dirty="0" smtClean="0"/>
              <a:t>100s</a:t>
            </a:r>
            <a:r>
              <a:rPr kumimoji="1" lang="zh-CN" altLang="en-US" dirty="0" smtClean="0"/>
              <a:t>卡顿次数 </a:t>
            </a:r>
            <a:r>
              <a:rPr kumimoji="1" lang="en-US" altLang="zh-CN" dirty="0" err="1" smtClean="0"/>
              <a:t>vs</a:t>
            </a:r>
            <a:r>
              <a:rPr kumimoji="1" lang="zh-CN" altLang="en-US" dirty="0" smtClean="0"/>
              <a:t> 观看时长</a:t>
            </a:r>
            <a:endParaRPr kumimoji="1" lang="zh-CN" altLang="en-US" dirty="0"/>
          </a:p>
        </p:txBody>
      </p:sp>
      <p:sp>
        <p:nvSpPr>
          <p:cNvPr id="9" name="文本框 8"/>
          <p:cNvSpPr txBox="1"/>
          <p:nvPr/>
        </p:nvSpPr>
        <p:spPr>
          <a:xfrm>
            <a:off x="5283201" y="5829236"/>
            <a:ext cx="2783672" cy="369332"/>
          </a:xfrm>
          <a:prstGeom prst="rect">
            <a:avLst/>
          </a:prstGeom>
          <a:noFill/>
        </p:spPr>
        <p:txBody>
          <a:bodyPr wrap="none" rtlCol="0">
            <a:spAutoFit/>
          </a:bodyPr>
          <a:lstStyle/>
          <a:p>
            <a:r>
              <a:rPr kumimoji="1" lang="en-US" altLang="zh-CN" dirty="0" smtClean="0"/>
              <a:t>100s</a:t>
            </a:r>
            <a:r>
              <a:rPr kumimoji="1" lang="zh-CN" altLang="en-US" dirty="0" smtClean="0"/>
              <a:t>卡顿时长 </a:t>
            </a:r>
            <a:r>
              <a:rPr kumimoji="1" lang="en-US" altLang="zh-CN" dirty="0" err="1" smtClean="0"/>
              <a:t>vs</a:t>
            </a:r>
            <a:r>
              <a:rPr kumimoji="1" lang="zh-CN" altLang="en-US" dirty="0" smtClean="0"/>
              <a:t> 观看时长</a:t>
            </a:r>
            <a:endParaRPr kumimoji="1" lang="zh-CN" altLang="en-US" dirty="0"/>
          </a:p>
        </p:txBody>
      </p:sp>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076477" y="2724825"/>
            <a:ext cx="6845901" cy="4000130"/>
          </a:xfrm>
          <a:prstGeom prst="rect">
            <a:avLst/>
          </a:prstGeom>
        </p:spPr>
      </p:pic>
      <p:sp>
        <p:nvSpPr>
          <p:cNvPr id="12" name="矩形 11"/>
          <p:cNvSpPr/>
          <p:nvPr/>
        </p:nvSpPr>
        <p:spPr>
          <a:xfrm>
            <a:off x="786190" y="4692952"/>
            <a:ext cx="3749524" cy="1741715"/>
          </a:xfrm>
          <a:prstGeom prst="rect">
            <a:avLst/>
          </a:prstGeom>
          <a:noFill/>
          <a:ln w="28575" cmpd="sng"/>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68191718"/>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研究背景：视频分发现状</a:t>
            </a:r>
            <a:endParaRPr kumimoji="1" lang="zh-CN" altLang="en-US" dirty="0">
              <a:latin typeface="微软雅黑"/>
              <a:ea typeface="微软雅黑"/>
              <a:cs typeface="微软雅黑"/>
            </a:endParaRPr>
          </a:p>
        </p:txBody>
      </p:sp>
      <p:sp>
        <p:nvSpPr>
          <p:cNvPr id="3" name="文本框 2"/>
          <p:cNvSpPr txBox="1"/>
          <p:nvPr/>
        </p:nvSpPr>
        <p:spPr>
          <a:xfrm>
            <a:off x="914394" y="1874941"/>
            <a:ext cx="8153400" cy="4670509"/>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网络硬件升级</a:t>
            </a:r>
            <a:r>
              <a:rPr kumimoji="1" lang="en-US" altLang="zh-CN" sz="2400" dirty="0" smtClean="0">
                <a:latin typeface="微软雅黑"/>
                <a:ea typeface="微软雅黑"/>
                <a:cs typeface="微软雅黑"/>
              </a:rPr>
              <a:t> &amp; </a:t>
            </a:r>
            <a:r>
              <a:rPr kumimoji="1" lang="zh-CN" altLang="en-US" sz="2400" dirty="0" smtClean="0">
                <a:latin typeface="微软雅黑"/>
                <a:ea typeface="微软雅黑"/>
                <a:cs typeface="微软雅黑"/>
              </a:rPr>
              <a:t>基础设施部署</a:t>
            </a:r>
            <a:r>
              <a:rPr kumimoji="1" lang="en-US" altLang="zh-CN" sz="2400" dirty="0" smtClean="0">
                <a:latin typeface="微软雅黑"/>
                <a:ea typeface="微软雅黑"/>
                <a:cs typeface="微软雅黑"/>
              </a:rPr>
              <a:t> &lt;&lt; </a:t>
            </a:r>
            <a:r>
              <a:rPr kumimoji="1" lang="zh-CN" altLang="en-US" sz="2400" dirty="0" smtClean="0">
                <a:latin typeface="微软雅黑"/>
                <a:ea typeface="微软雅黑"/>
                <a:cs typeface="微软雅黑"/>
              </a:rPr>
              <a:t>视频流量增长 </a:t>
            </a: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边缘接入网络是瓶颈</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骨干网负载过</a:t>
            </a:r>
            <a:r>
              <a:rPr kumimoji="1" lang="zh-CN" altLang="en-US" sz="2000" dirty="0" smtClean="0">
                <a:latin typeface="微软雅黑"/>
                <a:ea typeface="微软雅黑"/>
                <a:cs typeface="微软雅黑"/>
              </a:rPr>
              <a:t>重</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内容分发网络</a:t>
            </a:r>
            <a:r>
              <a:rPr kumimoji="1" lang="en-US" altLang="zh-CN" sz="2000" dirty="0" smtClean="0">
                <a:latin typeface="微软雅黑"/>
                <a:ea typeface="微软雅黑"/>
                <a:cs typeface="微软雅黑"/>
              </a:rPr>
              <a:t>(</a:t>
            </a:r>
            <a:r>
              <a:rPr kumimoji="1" lang="en-US" altLang="zh-CN" sz="2000" dirty="0" smtClean="0">
                <a:latin typeface="微软雅黑"/>
                <a:ea typeface="微软雅黑"/>
                <a:cs typeface="微软雅黑"/>
              </a:rPr>
              <a:t>CDN)/</a:t>
            </a:r>
            <a:r>
              <a:rPr kumimoji="1" lang="zh-CN" altLang="en-US" sz="2000" dirty="0" smtClean="0">
                <a:latin typeface="微软雅黑"/>
                <a:ea typeface="微软雅黑"/>
                <a:cs typeface="微软雅黑"/>
              </a:rPr>
              <a:t>云服务器资源</a:t>
            </a:r>
            <a:r>
              <a:rPr kumimoji="1" lang="zh-CN" altLang="en-US" sz="2000" dirty="0" smtClean="0">
                <a:latin typeface="微软雅黑"/>
                <a:ea typeface="微软雅黑"/>
                <a:cs typeface="微软雅黑"/>
              </a:rPr>
              <a:t>不足</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9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900" dirty="0">
              <a:latin typeface="微软雅黑"/>
              <a:ea typeface="微软雅黑"/>
              <a:cs typeface="微软雅黑"/>
            </a:endParaRPr>
          </a:p>
          <a:p>
            <a:pPr marL="800100" lvl="1" indent="-342900">
              <a:lnSpc>
                <a:spcPct val="130000"/>
              </a:lnSpc>
              <a:buFont typeface="Wingdings" charset="2"/>
              <a:buChar char="ü"/>
            </a:pPr>
            <a:endParaRPr kumimoji="1" lang="en-US" altLang="zh-CN" sz="900" dirty="0" smtClean="0">
              <a:latin typeface="微软雅黑"/>
              <a:ea typeface="微软雅黑"/>
              <a:cs typeface="微软雅黑"/>
            </a:endParaRPr>
          </a:p>
          <a:p>
            <a:pPr marL="342900" indent="-342900">
              <a:lnSpc>
                <a:spcPct val="130000"/>
              </a:lnSpc>
              <a:buFont typeface="Wingdings" charset="2"/>
              <a:buChar char="l"/>
            </a:pPr>
            <a:r>
              <a:rPr kumimoji="1" lang="zh-CN" altLang="en-US" sz="2400" dirty="0" smtClean="0">
                <a:latin typeface="微软雅黑"/>
                <a:ea typeface="微软雅黑"/>
                <a:cs typeface="微软雅黑"/>
              </a:rPr>
              <a:t>用户对</a:t>
            </a:r>
            <a:r>
              <a:rPr kumimoji="1" lang="zh-CN" altLang="en-US" sz="2400" dirty="0" smtClean="0">
                <a:latin typeface="微软雅黑"/>
                <a:ea typeface="微软雅黑"/>
                <a:cs typeface="微软雅黑"/>
              </a:rPr>
              <a:t>视频服务</a:t>
            </a:r>
            <a:r>
              <a:rPr kumimoji="1" lang="zh-CN" altLang="en-US" sz="2400" dirty="0" smtClean="0">
                <a:latin typeface="微软雅黑"/>
                <a:ea typeface="微软雅黑"/>
                <a:cs typeface="微软雅黑"/>
              </a:rPr>
              <a:t>质量期望持续增</a:t>
            </a:r>
            <a:r>
              <a:rPr kumimoji="1" lang="zh-CN" altLang="en-US" sz="2400" dirty="0" smtClean="0">
                <a:latin typeface="微软雅黑"/>
                <a:ea typeface="微软雅黑"/>
                <a:cs typeface="微软雅黑"/>
              </a:rPr>
              <a:t>加</a:t>
            </a:r>
            <a:r>
              <a:rPr kumimoji="1" lang="en-US" altLang="zh-CN" sz="2400" dirty="0" smtClean="0">
                <a:latin typeface="微软雅黑"/>
                <a:ea typeface="微软雅黑"/>
                <a:cs typeface="微软雅黑"/>
              </a:rPr>
              <a:t> </a:t>
            </a: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低延迟、高带宽</a:t>
            </a:r>
            <a:endParaRPr kumimoji="1" lang="en-US" altLang="zh-CN" sz="2000" dirty="0" smtClean="0">
              <a:latin typeface="微软雅黑"/>
              <a:ea typeface="微软雅黑"/>
              <a:cs typeface="微软雅黑"/>
            </a:endParaRPr>
          </a:p>
          <a:p>
            <a:endParaRPr kumimoji="1" lang="en-US" altLang="zh-CN" sz="2400" dirty="0" smtClean="0">
              <a:latin typeface="微软雅黑"/>
              <a:ea typeface="微软雅黑"/>
              <a:cs typeface="微软雅黑"/>
            </a:endParaRPr>
          </a:p>
          <a:p>
            <a:endParaRPr kumimoji="1" lang="en-US" altLang="zh-CN" sz="2400" dirty="0" smtClean="0">
              <a:latin typeface="微软雅黑"/>
              <a:ea typeface="微软雅黑"/>
              <a:cs typeface="微软雅黑"/>
            </a:endParaRPr>
          </a:p>
          <a:p>
            <a:endParaRPr kumimoji="1" lang="en-US" altLang="zh-CN" sz="2400" dirty="0">
              <a:latin typeface="微软雅黑"/>
              <a:ea typeface="微软雅黑"/>
              <a:cs typeface="微软雅黑"/>
            </a:endParaRPr>
          </a:p>
          <a:p>
            <a:r>
              <a:rPr kumimoji="1" lang="zh-CN" altLang="en-US" sz="2400" dirty="0" smtClean="0">
                <a:latin typeface="微软雅黑"/>
                <a:ea typeface="微软雅黑"/>
                <a:cs typeface="微软雅黑"/>
              </a:rPr>
              <a:t>     探索新的分发模式：边缘计算辅助的</a:t>
            </a:r>
            <a:r>
              <a:rPr kumimoji="1" lang="en-US" altLang="en-US" sz="2400" dirty="0" smtClean="0">
                <a:latin typeface="微软雅黑"/>
                <a:ea typeface="微软雅黑"/>
                <a:cs typeface="微软雅黑"/>
              </a:rPr>
              <a:t>视频</a:t>
            </a:r>
            <a:r>
              <a:rPr kumimoji="1" lang="zh-CN" altLang="en-US" sz="2400" dirty="0" smtClean="0">
                <a:latin typeface="微软雅黑"/>
                <a:ea typeface="微软雅黑"/>
                <a:cs typeface="微软雅黑"/>
              </a:rPr>
              <a:t>分发</a:t>
            </a:r>
            <a:endParaRPr kumimoji="1" lang="en-US" altLang="zh-CN" sz="2400" dirty="0" smtClean="0">
              <a:latin typeface="微软雅黑"/>
              <a:ea typeface="微软雅黑"/>
              <a:cs typeface="微软雅黑"/>
            </a:endParaRPr>
          </a:p>
        </p:txBody>
      </p:sp>
      <p:sp>
        <p:nvSpPr>
          <p:cNvPr id="4" name="下箭头 3"/>
          <p:cNvSpPr/>
          <p:nvPr/>
        </p:nvSpPr>
        <p:spPr>
          <a:xfrm>
            <a:off x="4086624" y="4877479"/>
            <a:ext cx="862603" cy="769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占位符 2"/>
          <p:cNvSpPr txBox="1">
            <a:spLocks/>
          </p:cNvSpPr>
          <p:nvPr/>
        </p:nvSpPr>
        <p:spPr>
          <a:xfrm>
            <a:off x="457200" y="1600200"/>
            <a:ext cx="8229600" cy="496770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endParaRPr kumimoji="1" lang="zh-CN" altLang="en-US" dirty="0"/>
          </a:p>
        </p:txBody>
      </p:sp>
    </p:spTree>
    <p:extLst>
      <p:ext uri="{BB962C8B-B14F-4D97-AF65-F5344CB8AC3E}">
        <p14:creationId xmlns:p14="http://schemas.microsoft.com/office/powerpoint/2010/main" val="27962950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body" idx="1"/>
          </p:nvPr>
        </p:nvSpPr>
        <p:spPr>
          <a:xfrm>
            <a:off x="551541" y="1551820"/>
            <a:ext cx="8229600" cy="4967700"/>
          </a:xfrm>
          <a:prstGeom prst="rect">
            <a:avLst/>
          </a:prstGeom>
        </p:spPr>
        <p:txBody>
          <a:bodyPr>
            <a:normAutofit/>
          </a:bodyPr>
          <a:lstStyle/>
          <a:p>
            <a:pPr marL="266700" lvl="1" indent="-266700">
              <a:spcBef>
                <a:spcPts val="700"/>
              </a:spcBef>
              <a:buClrTx/>
              <a:buSzPct val="100000"/>
              <a:buFont typeface="Wingdings" charset="2"/>
              <a:buChar char="l"/>
              <a:defRPr sz="1800"/>
            </a:pPr>
            <a:r>
              <a:rPr lang="zh-CN" altLang="en-US" sz="2800" dirty="0">
                <a:latin typeface="微软雅黑"/>
                <a:ea typeface="微软雅黑"/>
                <a:cs typeface="微软雅黑"/>
              </a:rPr>
              <a:t>内容多宿主 </a:t>
            </a:r>
            <a:r>
              <a:rPr lang="en-US" altLang="zh-CN" sz="2800" dirty="0">
                <a:latin typeface="微软雅黑"/>
                <a:ea typeface="微软雅黑"/>
                <a:cs typeface="微软雅黑"/>
              </a:rPr>
              <a:t>Multi-CDN </a:t>
            </a:r>
            <a:r>
              <a:rPr lang="zh-CN" altLang="en-US" sz="2800" dirty="0" smtClean="0">
                <a:latin typeface="微软雅黑"/>
                <a:ea typeface="微软雅黑"/>
                <a:cs typeface="微软雅黑"/>
              </a:rPr>
              <a:t>的用户路由</a:t>
            </a:r>
            <a:r>
              <a:rPr lang="zh-CN" altLang="en-US" sz="2800" dirty="0" smtClean="0">
                <a:latin typeface="微软雅黑"/>
                <a:ea typeface="微软雅黑"/>
                <a:cs typeface="微软雅黑"/>
              </a:rPr>
              <a:t>调度</a:t>
            </a:r>
            <a:endParaRPr lang="en-US" altLang="zh-CN" sz="2800" dirty="0">
              <a:latin typeface="微软雅黑"/>
              <a:ea typeface="微软雅黑"/>
              <a:cs typeface="微软雅黑"/>
            </a:endParaRPr>
          </a:p>
          <a:p>
            <a:pPr marL="876300" lvl="3" indent="-457200">
              <a:spcBef>
                <a:spcPts val="700"/>
              </a:spcBef>
              <a:buClrTx/>
              <a:buSzPct val="100000"/>
              <a:buFont typeface="Wingdings" charset="2"/>
              <a:buChar char="ü"/>
              <a:defRPr sz="1800"/>
            </a:pPr>
            <a:r>
              <a:rPr lang="zh-CN" altLang="en-US" sz="2400" dirty="0" smtClean="0">
                <a:latin typeface="微软雅黑"/>
                <a:ea typeface="微软雅黑"/>
                <a:cs typeface="微软雅黑"/>
                <a:sym typeface="Wingdings"/>
              </a:rPr>
              <a:t>优化</a:t>
            </a:r>
            <a:r>
              <a:rPr lang="en-US" altLang="en-US" sz="2400" dirty="0" smtClean="0">
                <a:latin typeface="微软雅黑"/>
                <a:ea typeface="微软雅黑"/>
                <a:cs typeface="微软雅黑"/>
              </a:rPr>
              <a:t>目标</a:t>
            </a:r>
          </a:p>
          <a:p>
            <a:pPr marL="876300" lvl="3" indent="-457200">
              <a:spcBef>
                <a:spcPts val="700"/>
              </a:spcBef>
              <a:buClrTx/>
              <a:buSzPct val="120000"/>
              <a:buFont typeface="Wingdings" charset="2"/>
              <a:buChar char="ü"/>
              <a:defRPr sz="1800"/>
            </a:pPr>
            <a:endParaRPr lang="en-US" altLang="zh-CN" sz="2400" dirty="0" smtClean="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smtClean="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a:latin typeface="微软雅黑"/>
              <a:ea typeface="微软雅黑"/>
              <a:cs typeface="微软雅黑"/>
            </a:endParaRPr>
          </a:p>
          <a:p>
            <a:pPr marL="876300" lvl="3" indent="-457200">
              <a:spcBef>
                <a:spcPts val="700"/>
              </a:spcBef>
              <a:buClrTx/>
              <a:buSzPct val="120000"/>
              <a:buFont typeface="Wingdings" charset="2"/>
              <a:buChar char="ü"/>
              <a:defRPr sz="1800"/>
            </a:pPr>
            <a:r>
              <a:rPr lang="zh-CN" altLang="en-US" sz="2400" dirty="0" smtClean="0">
                <a:latin typeface="微软雅黑"/>
                <a:ea typeface="微软雅黑"/>
                <a:cs typeface="微软雅黑"/>
              </a:rPr>
              <a:t>规避内容生产</a:t>
            </a:r>
            <a:r>
              <a:rPr lang="zh-CN" altLang="en-US" sz="2400" dirty="0">
                <a:latin typeface="微软雅黑"/>
                <a:ea typeface="微软雅黑"/>
                <a:cs typeface="微软雅黑"/>
              </a:rPr>
              <a:t>者影响</a:t>
            </a:r>
            <a:r>
              <a:rPr lang="zh-CN" altLang="en-US" sz="2400" dirty="0" smtClean="0">
                <a:latin typeface="微软雅黑"/>
                <a:ea typeface="微软雅黑"/>
                <a:cs typeface="微软雅黑"/>
              </a:rPr>
              <a:t>的</a:t>
            </a:r>
            <a:r>
              <a:rPr lang="en-US" altLang="zh-CN" sz="2400" dirty="0" smtClean="0">
                <a:latin typeface="微软雅黑"/>
                <a:ea typeface="微软雅黑"/>
                <a:cs typeface="微软雅黑"/>
              </a:rPr>
              <a:t>CDN</a:t>
            </a:r>
            <a:r>
              <a:rPr lang="zh-CN" altLang="en-US" sz="2400" dirty="0" smtClean="0">
                <a:latin typeface="微软雅黑"/>
                <a:ea typeface="微软雅黑"/>
                <a:cs typeface="微软雅黑"/>
              </a:rPr>
              <a:t>性能估计</a:t>
            </a:r>
            <a:endParaRPr lang="zh-CN" altLang="en-US" sz="2400" dirty="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en-US" sz="2400" dirty="0">
              <a:latin typeface="微软雅黑"/>
              <a:ea typeface="微软雅黑"/>
              <a:cs typeface="微软雅黑"/>
            </a:endParaRPr>
          </a:p>
          <a:p>
            <a:pPr marL="731132" lvl="3" indent="-312032">
              <a:spcBef>
                <a:spcPts val="700"/>
              </a:spcBef>
              <a:buClr>
                <a:srgbClr val="880F00"/>
              </a:buClr>
              <a:buSzPct val="120000"/>
              <a:buFont typeface="Arial" panose="020B0604020202020204" pitchFamily="34" charset="0"/>
              <a:buChar char="•"/>
              <a:defRPr sz="1800"/>
            </a:pPr>
            <a:endParaRPr lang="en-US" altLang="en-US" sz="24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2254385" y="5015681"/>
            <a:ext cx="3300907" cy="1360900"/>
          </a:xfrm>
          <a:prstGeom prst="rect">
            <a:avLst/>
          </a:prstGeom>
        </p:spPr>
      </p:pic>
      <p:sp>
        <p:nvSpPr>
          <p:cNvPr id="3" name="文本框 2"/>
          <p:cNvSpPr txBox="1"/>
          <p:nvPr/>
        </p:nvSpPr>
        <p:spPr>
          <a:xfrm>
            <a:off x="5784708" y="5514597"/>
            <a:ext cx="2458951" cy="369332"/>
          </a:xfrm>
          <a:prstGeom prst="rect">
            <a:avLst/>
          </a:prstGeom>
          <a:noFill/>
        </p:spPr>
        <p:txBody>
          <a:bodyPr wrap="none" rtlCol="0">
            <a:spAutoFit/>
          </a:bodyPr>
          <a:lstStyle/>
          <a:p>
            <a:r>
              <a:rPr kumimoji="1" lang="zh-CN" altLang="en-US" dirty="0" smtClean="0"/>
              <a:t>全局卡顿率</a:t>
            </a:r>
            <a:r>
              <a:rPr kumimoji="1" lang="en-US" altLang="zh-CN" dirty="0" smtClean="0"/>
              <a:t>18%</a:t>
            </a:r>
            <a:r>
              <a:rPr kumimoji="1" lang="en-US" altLang="zh-CN" dirty="0" smtClean="0">
                <a:sym typeface="Wingdings"/>
              </a:rPr>
              <a:t>12%</a:t>
            </a:r>
            <a:endParaRPr kumimoji="1" lang="zh-CN" altLang="en-US" dirty="0"/>
          </a:p>
        </p:txBody>
      </p:sp>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9" name="图片 8"/>
          <p:cNvPicPr>
            <a:picLocks noChangeAspect="1"/>
          </p:cNvPicPr>
          <p:nvPr/>
        </p:nvPicPr>
        <p:blipFill>
          <a:blip r:embed="rId4"/>
          <a:stretch>
            <a:fillRect/>
          </a:stretch>
        </p:blipFill>
        <p:spPr>
          <a:xfrm>
            <a:off x="1964099" y="2671903"/>
            <a:ext cx="4179659" cy="670534"/>
          </a:xfrm>
          <a:prstGeom prst="rect">
            <a:avLst/>
          </a:prstGeom>
        </p:spPr>
      </p:pic>
      <p:sp>
        <p:nvSpPr>
          <p:cNvPr id="11" name="椭圆 10"/>
          <p:cNvSpPr/>
          <p:nvPr/>
        </p:nvSpPr>
        <p:spPr>
          <a:xfrm>
            <a:off x="3725333" y="2576286"/>
            <a:ext cx="870857" cy="63552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4596190" y="2576286"/>
            <a:ext cx="920581" cy="63552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3353024" y="3332982"/>
            <a:ext cx="1620957"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用户观看质量偏好</a:t>
            </a:r>
            <a:endParaRPr kumimoji="1" lang="zh-CN" altLang="en-US" sz="1400" dirty="0">
              <a:solidFill>
                <a:srgbClr val="FF0000"/>
              </a:solidFill>
              <a:latin typeface="微软雅黑"/>
              <a:ea typeface="微软雅黑"/>
              <a:cs typeface="微软雅黑"/>
            </a:endParaRPr>
          </a:p>
        </p:txBody>
      </p:sp>
      <p:sp>
        <p:nvSpPr>
          <p:cNvPr id="14" name="文本框 13"/>
          <p:cNvSpPr txBox="1"/>
          <p:nvPr/>
        </p:nvSpPr>
        <p:spPr>
          <a:xfrm>
            <a:off x="4596190" y="2268510"/>
            <a:ext cx="902811"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用户</a:t>
            </a:r>
            <a:r>
              <a:rPr kumimoji="1" lang="zh-CN" altLang="en-US" sz="1400" dirty="0">
                <a:solidFill>
                  <a:srgbClr val="3366FF"/>
                </a:solidFill>
                <a:latin typeface="微软雅黑"/>
                <a:ea typeface="微软雅黑"/>
                <a:cs typeface="微软雅黑"/>
              </a:rPr>
              <a:t>比例 </a:t>
            </a:r>
          </a:p>
        </p:txBody>
      </p:sp>
      <p:sp>
        <p:nvSpPr>
          <p:cNvPr id="15" name="文本框 14"/>
          <p:cNvSpPr txBox="1"/>
          <p:nvPr/>
        </p:nvSpPr>
        <p:spPr>
          <a:xfrm>
            <a:off x="5490090" y="3332982"/>
            <a:ext cx="902811"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用户</a:t>
            </a:r>
            <a:r>
              <a:rPr kumimoji="1" lang="zh-CN" altLang="en-US" sz="1400" dirty="0">
                <a:solidFill>
                  <a:srgbClr val="008000"/>
                </a:solidFill>
                <a:latin typeface="微软雅黑"/>
                <a:ea typeface="微软雅黑"/>
                <a:cs typeface="微软雅黑"/>
              </a:rPr>
              <a:t>数量 </a:t>
            </a:r>
          </a:p>
        </p:txBody>
      </p:sp>
      <p:sp>
        <p:nvSpPr>
          <p:cNvPr id="16" name="椭圆 15"/>
          <p:cNvSpPr/>
          <p:nvPr/>
        </p:nvSpPr>
        <p:spPr>
          <a:xfrm>
            <a:off x="5516771" y="2576287"/>
            <a:ext cx="626987" cy="635528"/>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5"/>
          <a:stretch>
            <a:fillRect/>
          </a:stretch>
        </p:blipFill>
        <p:spPr>
          <a:xfrm>
            <a:off x="1964099" y="3747982"/>
            <a:ext cx="1513114" cy="404918"/>
          </a:xfrm>
          <a:prstGeom prst="rect">
            <a:avLst/>
          </a:prstGeom>
        </p:spPr>
      </p:pic>
    </p:spTree>
    <p:extLst>
      <p:ext uri="{BB962C8B-B14F-4D97-AF65-F5344CB8AC3E}">
        <p14:creationId xmlns:p14="http://schemas.microsoft.com/office/powerpoint/2010/main" val="250473526"/>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48345" y="1539725"/>
            <a:ext cx="8229600" cy="4967700"/>
          </a:xfrm>
        </p:spPr>
        <p:txBody>
          <a:bodyPr>
            <a:normAutofit/>
          </a:bodyPr>
          <a:lstStyle/>
          <a:p>
            <a:pPr marL="447675" lvl="1" indent="-257175">
              <a:spcBef>
                <a:spcPts val="700"/>
              </a:spcBef>
              <a:buClrTx/>
              <a:buSzPct val="100000"/>
              <a:buFont typeface="Wingdings" charset="2"/>
              <a:buChar char="l"/>
            </a:pPr>
            <a:r>
              <a:rPr lang="zh-CN" altLang="en-US" sz="2800" dirty="0">
                <a:latin typeface="微软雅黑"/>
                <a:ea typeface="微软雅黑"/>
                <a:cs typeface="微软雅黑"/>
              </a:rPr>
              <a:t>内容多宿主 </a:t>
            </a:r>
            <a:r>
              <a:rPr lang="en-US" altLang="zh-CN" sz="2800" dirty="0">
                <a:latin typeface="微软雅黑"/>
                <a:ea typeface="微软雅黑"/>
                <a:cs typeface="微软雅黑"/>
              </a:rPr>
              <a:t>Multi-CDN </a:t>
            </a:r>
            <a:r>
              <a:rPr lang="zh-CN" altLang="en-US" sz="2800" dirty="0">
                <a:latin typeface="微软雅黑"/>
                <a:ea typeface="微软雅黑"/>
                <a:cs typeface="微软雅黑"/>
              </a:rPr>
              <a:t>的用户路由调度</a:t>
            </a:r>
            <a:endParaRPr lang="en-US" altLang="zh-CN" sz="2800" dirty="0">
              <a:latin typeface="微软雅黑"/>
              <a:ea typeface="微软雅黑"/>
              <a:cs typeface="微软雅黑"/>
            </a:endParaRPr>
          </a:p>
          <a:p>
            <a:pPr lvl="1">
              <a:buFont typeface="Wingdings" charset="2"/>
              <a:buChar char="ü"/>
            </a:pPr>
            <a:r>
              <a:rPr kumimoji="1" lang="zh-CN" altLang="en-US" sz="2400" dirty="0" smtClean="0">
                <a:latin typeface="微软雅黑"/>
                <a:ea typeface="微软雅黑"/>
                <a:cs typeface="微软雅黑"/>
              </a:rPr>
              <a:t>观众分组</a:t>
            </a:r>
            <a:r>
              <a:rPr kumimoji="1" lang="zh-CN" altLang="zh-CN" sz="2400" dirty="0">
                <a:latin typeface="微软雅黑"/>
                <a:ea typeface="微软雅黑"/>
                <a:cs typeface="微软雅黑"/>
              </a:rPr>
              <a:t>：</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ISP</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location</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network</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device….</a:t>
            </a:r>
            <a:r>
              <a:rPr kumimoji="1" lang="zh-CN" altLang="en-US" sz="1800" dirty="0" smtClean="0">
                <a:latin typeface="微软雅黑"/>
                <a:ea typeface="微软雅黑"/>
                <a:cs typeface="微软雅黑"/>
              </a:rPr>
              <a:t>）</a:t>
            </a:r>
            <a:endParaRPr kumimoji="1" lang="zh-CN" altLang="en-US" sz="18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1845733" y="2527409"/>
            <a:ext cx="6045199" cy="3771791"/>
          </a:xfrm>
          <a:prstGeom prst="rect">
            <a:avLst/>
          </a:prstGeom>
        </p:spPr>
      </p:pic>
      <p:sp>
        <p:nvSpPr>
          <p:cNvPr id="2" name="矩形 1"/>
          <p:cNvSpPr/>
          <p:nvPr/>
        </p:nvSpPr>
        <p:spPr>
          <a:xfrm>
            <a:off x="5774267" y="5113867"/>
            <a:ext cx="1371600" cy="897466"/>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7" name="直线箭头连接符 6"/>
          <p:cNvCxnSpPr/>
          <p:nvPr/>
        </p:nvCxnSpPr>
        <p:spPr>
          <a:xfrm flipV="1">
            <a:off x="6163733" y="6011334"/>
            <a:ext cx="491067" cy="287866"/>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V="1">
            <a:off x="3251199" y="6011334"/>
            <a:ext cx="3403601" cy="270932"/>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9"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5526000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kumimoji="1" lang="zh-CN" altLang="en-US" sz="2400" dirty="0">
                <a:latin typeface="微软雅黑"/>
                <a:ea typeface="微软雅黑"/>
                <a:cs typeface="微软雅黑"/>
              </a:rPr>
              <a:t>基于增强学习的问题求解</a:t>
            </a:r>
            <a:endParaRPr kumimoji="1" lang="en-US" altLang="zh-CN" sz="2400" dirty="0">
              <a:latin typeface="微软雅黑"/>
              <a:ea typeface="微软雅黑"/>
              <a:cs typeface="微软雅黑"/>
            </a:endParaRPr>
          </a:p>
          <a:p>
            <a:endParaRPr kumimoji="1" lang="zh-CN" altLang="en-US" sz="2800" dirty="0"/>
          </a:p>
        </p:txBody>
      </p:sp>
      <p:pic>
        <p:nvPicPr>
          <p:cNvPr id="10" name="图片 9"/>
          <p:cNvPicPr>
            <a:picLocks noChangeAspect="1"/>
          </p:cNvPicPr>
          <p:nvPr/>
        </p:nvPicPr>
        <p:blipFill>
          <a:blip r:embed="rId3"/>
          <a:stretch>
            <a:fillRect/>
          </a:stretch>
        </p:blipFill>
        <p:spPr>
          <a:xfrm>
            <a:off x="1261532" y="4756033"/>
            <a:ext cx="6451600" cy="1574800"/>
          </a:xfrm>
          <a:prstGeom prst="rect">
            <a:avLst/>
          </a:prstGeom>
        </p:spPr>
      </p:pic>
      <p:sp>
        <p:nvSpPr>
          <p:cNvPr id="13" name="椭圆 12"/>
          <p:cNvSpPr/>
          <p:nvPr/>
        </p:nvSpPr>
        <p:spPr>
          <a:xfrm>
            <a:off x="5813754" y="5416358"/>
            <a:ext cx="720094" cy="54564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6890383" y="5416358"/>
            <a:ext cx="721151" cy="54564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5074364" y="4920257"/>
            <a:ext cx="2421418"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带</a:t>
            </a:r>
            <a:r>
              <a:rPr kumimoji="1" lang="zh-CN" altLang="en-US" sz="1400" dirty="0" smtClean="0">
                <a:solidFill>
                  <a:srgbClr val="FF0000"/>
                </a:solidFill>
                <a:latin typeface="微软雅黑"/>
                <a:ea typeface="微软雅黑"/>
                <a:cs typeface="微软雅黑"/>
              </a:rPr>
              <a:t>指数加权平均的</a:t>
            </a:r>
            <a:r>
              <a:rPr kumimoji="1" lang="zh-CN" altLang="en-US" sz="1400" dirty="0" smtClean="0">
                <a:solidFill>
                  <a:srgbClr val="FF0000"/>
                </a:solidFill>
                <a:latin typeface="微软雅黑"/>
                <a:ea typeface="微软雅黑"/>
                <a:cs typeface="微软雅黑"/>
              </a:rPr>
              <a:t>累积</a:t>
            </a:r>
            <a:r>
              <a:rPr kumimoji="1" lang="zh-CN" altLang="en-US" sz="1400" dirty="0" smtClean="0">
                <a:solidFill>
                  <a:srgbClr val="FF0000"/>
                </a:solidFill>
                <a:latin typeface="微软雅黑"/>
                <a:ea typeface="微软雅黑"/>
                <a:cs typeface="微软雅黑"/>
              </a:rPr>
              <a:t>性能</a:t>
            </a:r>
            <a:endParaRPr kumimoji="1" lang="zh-CN" altLang="en-US" sz="1400" dirty="0">
              <a:solidFill>
                <a:srgbClr val="FF0000"/>
              </a:solidFill>
              <a:latin typeface="微软雅黑"/>
              <a:ea typeface="微软雅黑"/>
              <a:cs typeface="微软雅黑"/>
            </a:endParaRPr>
          </a:p>
        </p:txBody>
      </p:sp>
      <p:sp>
        <p:nvSpPr>
          <p:cNvPr id="16" name="文本框 15"/>
          <p:cNvSpPr txBox="1"/>
          <p:nvPr/>
        </p:nvSpPr>
        <p:spPr>
          <a:xfrm>
            <a:off x="7171932" y="5120258"/>
            <a:ext cx="1261884"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性能不确定性</a:t>
            </a:r>
            <a:endParaRPr kumimoji="1" lang="zh-CN" altLang="en-US" sz="1400" dirty="0">
              <a:solidFill>
                <a:srgbClr val="3366FF"/>
              </a:solidFill>
              <a:latin typeface="微软雅黑"/>
              <a:ea typeface="微软雅黑"/>
              <a:cs typeface="微软雅黑"/>
            </a:endParaRPr>
          </a:p>
        </p:txBody>
      </p:sp>
      <p:pic>
        <p:nvPicPr>
          <p:cNvPr id="2" name="图片 1"/>
          <p:cNvPicPr>
            <a:picLocks noChangeAspect="1"/>
          </p:cNvPicPr>
          <p:nvPr/>
        </p:nvPicPr>
        <p:blipFill>
          <a:blip r:embed="rId4"/>
          <a:stretch>
            <a:fillRect/>
          </a:stretch>
        </p:blipFill>
        <p:spPr>
          <a:xfrm>
            <a:off x="5074364" y="2265755"/>
            <a:ext cx="2832281" cy="2261836"/>
          </a:xfrm>
          <a:prstGeom prst="rect">
            <a:avLst/>
          </a:prstGeom>
        </p:spPr>
      </p:pic>
      <p:sp>
        <p:nvSpPr>
          <p:cNvPr id="1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4995186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lang="zh-CN" altLang="en-US" sz="2400" dirty="0" smtClean="0">
                <a:latin typeface="微软雅黑"/>
                <a:ea typeface="微软雅黑"/>
                <a:cs typeface="微软雅黑"/>
              </a:rPr>
              <a:t>全局调控约束</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marL="457200" lvl="1" indent="0">
              <a:lnSpc>
                <a:spcPct val="150000"/>
              </a:lnSpc>
              <a:buNone/>
            </a:pPr>
            <a:endParaRPr lang="en-US" altLang="zh-CN" sz="2400" dirty="0" smtClean="0">
              <a:latin typeface="微软雅黑"/>
              <a:ea typeface="微软雅黑"/>
              <a:cs typeface="微软雅黑"/>
            </a:endParaRPr>
          </a:p>
          <a:p>
            <a:pPr marL="457200" lvl="1" indent="0">
              <a:lnSpc>
                <a:spcPct val="150000"/>
              </a:lnSpc>
              <a:buNone/>
            </a:pPr>
            <a:endParaRPr lang="en-US" altLang="zh-CN" sz="2400" dirty="0" smtClean="0">
              <a:latin typeface="微软雅黑"/>
              <a:ea typeface="微软雅黑"/>
              <a:cs typeface="微软雅黑"/>
            </a:endParaRPr>
          </a:p>
          <a:p>
            <a:pPr marL="800100" lvl="1">
              <a:lnSpc>
                <a:spcPct val="150000"/>
              </a:lnSpc>
              <a:buFont typeface="Wingdings" charset="2"/>
              <a:buChar char="ü"/>
            </a:pPr>
            <a:r>
              <a:rPr lang="zh-CN" altLang="en-US" sz="2400" dirty="0" smtClean="0"/>
              <a:t>用户路由转移效</a:t>
            </a:r>
            <a:r>
              <a:rPr lang="zh-CN" altLang="en-US" sz="2400" dirty="0"/>
              <a:t>用指数 </a:t>
            </a:r>
          </a:p>
          <a:p>
            <a:pPr marL="800100" lvl="1">
              <a:lnSpc>
                <a:spcPct val="150000"/>
              </a:lnSpc>
              <a:buFont typeface="Wingdings" charset="2"/>
              <a:buChar char="ü"/>
            </a:pPr>
            <a:endParaRPr lang="en-US" altLang="zh-CN" sz="2400" dirty="0">
              <a:latin typeface="微软雅黑"/>
              <a:ea typeface="微软雅黑"/>
              <a:cs typeface="微软雅黑"/>
            </a:endParaRPr>
          </a:p>
          <a:p>
            <a:pPr marL="800100" lvl="1">
              <a:lnSpc>
                <a:spcPct val="150000"/>
              </a:lnSpc>
              <a:buFont typeface="Wingdings" charset="2"/>
              <a:buChar char="ü"/>
            </a:pPr>
            <a:endParaRPr lang="en-US" altLang="zh-CN" sz="2400" dirty="0" smtClean="0">
              <a:latin typeface="微软雅黑"/>
              <a:ea typeface="微软雅黑"/>
              <a:cs typeface="微软雅黑"/>
            </a:endParaRPr>
          </a:p>
          <a:p>
            <a:pPr marL="800100" lvl="1">
              <a:lnSpc>
                <a:spcPct val="150000"/>
              </a:lnSpc>
              <a:buFont typeface="Wingdings" charset="2"/>
              <a:buChar char="ü"/>
            </a:pPr>
            <a:endParaRPr lang="zh-CN" altLang="en-US" sz="2400" dirty="0">
              <a:latin typeface="微软雅黑"/>
              <a:ea typeface="微软雅黑"/>
              <a:cs typeface="微软雅黑"/>
            </a:endParaRPr>
          </a:p>
          <a:p>
            <a:pPr marL="800100" lvl="1">
              <a:lnSpc>
                <a:spcPct val="150000"/>
              </a:lnSpc>
              <a:buFont typeface="Wingdings" charset="2"/>
              <a:buChar char="ü"/>
            </a:pPr>
            <a:endParaRPr kumimoji="1" lang="en-US" altLang="zh-CN" dirty="0">
              <a:latin typeface="微软雅黑"/>
              <a:ea typeface="微软雅黑"/>
              <a:cs typeface="微软雅黑"/>
            </a:endParaRPr>
          </a:p>
          <a:p>
            <a:endParaRPr kumimoji="1" lang="zh-CN" altLang="en-US" sz="2800" dirty="0"/>
          </a:p>
        </p:txBody>
      </p:sp>
      <p:sp>
        <p:nvSpPr>
          <p:cNvPr id="1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967490" y="2812982"/>
            <a:ext cx="4194024" cy="813766"/>
          </a:xfrm>
          <a:prstGeom prst="rect">
            <a:avLst/>
          </a:prstGeom>
        </p:spPr>
      </p:pic>
      <p:pic>
        <p:nvPicPr>
          <p:cNvPr id="5" name="图片 4"/>
          <p:cNvPicPr>
            <a:picLocks noChangeAspect="1"/>
          </p:cNvPicPr>
          <p:nvPr/>
        </p:nvPicPr>
        <p:blipFill>
          <a:blip r:embed="rId4"/>
          <a:stretch>
            <a:fillRect/>
          </a:stretch>
        </p:blipFill>
        <p:spPr>
          <a:xfrm>
            <a:off x="4366253" y="2804040"/>
            <a:ext cx="4202966" cy="822708"/>
          </a:xfrm>
          <a:prstGeom prst="rect">
            <a:avLst/>
          </a:prstGeom>
        </p:spPr>
      </p:pic>
      <p:pic>
        <p:nvPicPr>
          <p:cNvPr id="12" name="图片 11"/>
          <p:cNvPicPr>
            <a:picLocks noChangeAspect="1"/>
          </p:cNvPicPr>
          <p:nvPr/>
        </p:nvPicPr>
        <p:blipFill>
          <a:blip r:embed="rId5"/>
          <a:stretch>
            <a:fillRect/>
          </a:stretch>
        </p:blipFill>
        <p:spPr>
          <a:xfrm>
            <a:off x="1608666" y="4737029"/>
            <a:ext cx="4452128" cy="442998"/>
          </a:xfrm>
          <a:prstGeom prst="rect">
            <a:avLst/>
          </a:prstGeom>
        </p:spPr>
      </p:pic>
    </p:spTree>
    <p:extLst>
      <p:ext uri="{BB962C8B-B14F-4D97-AF65-F5344CB8AC3E}">
        <p14:creationId xmlns:p14="http://schemas.microsoft.com/office/powerpoint/2010/main" val="27152705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80561" y="3323972"/>
            <a:ext cx="8454571" cy="2801214"/>
          </a:xfrm>
          <a:prstGeom prst="rect">
            <a:avLst/>
          </a:prstGeom>
        </p:spPr>
      </p:pic>
      <p:sp>
        <p:nvSpPr>
          <p:cNvPr id="2" name="文本框 1"/>
          <p:cNvSpPr txBox="1"/>
          <p:nvPr/>
        </p:nvSpPr>
        <p:spPr>
          <a:xfrm>
            <a:off x="6052458" y="2946182"/>
            <a:ext cx="1707506" cy="369332"/>
          </a:xfrm>
          <a:prstGeom prst="rect">
            <a:avLst/>
          </a:prstGeom>
          <a:noFill/>
        </p:spPr>
        <p:txBody>
          <a:bodyPr wrap="none" rtlCol="0">
            <a:spAutoFit/>
          </a:bodyPr>
          <a:lstStyle/>
          <a:p>
            <a:r>
              <a:rPr kumimoji="1" lang="zh-CN" altLang="en-US" dirty="0" smtClean="0"/>
              <a:t>数据清洗</a:t>
            </a:r>
            <a:r>
              <a:rPr kumimoji="1" lang="en-US" altLang="zh-CN" dirty="0" smtClean="0"/>
              <a:t>&amp;</a:t>
            </a:r>
            <a:r>
              <a:rPr kumimoji="1" lang="zh-CN" altLang="en-US" dirty="0" smtClean="0"/>
              <a:t>处理</a:t>
            </a:r>
            <a:endParaRPr kumimoji="1" lang="zh-CN" altLang="en-US" dirty="0"/>
          </a:p>
        </p:txBody>
      </p:sp>
      <p:sp>
        <p:nvSpPr>
          <p:cNvPr id="3" name="矩形 2"/>
          <p:cNvSpPr/>
          <p:nvPr/>
        </p:nvSpPr>
        <p:spPr>
          <a:xfrm>
            <a:off x="1753833" y="2946182"/>
            <a:ext cx="1107996" cy="369332"/>
          </a:xfrm>
          <a:prstGeom prst="rect">
            <a:avLst/>
          </a:prstGeom>
        </p:spPr>
        <p:txBody>
          <a:bodyPr wrap="none">
            <a:spAutoFit/>
          </a:bodyPr>
          <a:lstStyle/>
          <a:p>
            <a:r>
              <a:rPr lang="zh-CN" altLang="en-US" dirty="0"/>
              <a:t>数据采集</a:t>
            </a:r>
          </a:p>
        </p:txBody>
      </p:sp>
      <p:sp>
        <p:nvSpPr>
          <p:cNvPr id="5" name="矩形 4"/>
          <p:cNvSpPr/>
          <p:nvPr/>
        </p:nvSpPr>
        <p:spPr>
          <a:xfrm>
            <a:off x="3604309" y="2954640"/>
            <a:ext cx="1569660" cy="369332"/>
          </a:xfrm>
          <a:prstGeom prst="rect">
            <a:avLst/>
          </a:prstGeom>
        </p:spPr>
        <p:txBody>
          <a:bodyPr wrap="none">
            <a:spAutoFit/>
          </a:bodyPr>
          <a:lstStyle/>
          <a:p>
            <a:r>
              <a:rPr lang="zh-CN" altLang="en-US" dirty="0" smtClean="0"/>
              <a:t>数据缓存</a:t>
            </a:r>
            <a:r>
              <a:rPr lang="zh-CN" altLang="en-US" dirty="0" smtClean="0"/>
              <a:t>队列</a:t>
            </a:r>
            <a:endParaRPr lang="zh-CN" altLang="en-US" dirty="0"/>
          </a:p>
        </p:txBody>
      </p:sp>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
        <p:nvSpPr>
          <p:cNvPr id="10"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lang="zh-CN" altLang="en-US" sz="2400" dirty="0" smtClean="0">
                <a:latin typeface="微软雅黑"/>
                <a:ea typeface="微软雅黑"/>
                <a:cs typeface="微软雅黑"/>
              </a:rPr>
              <a:t>原型系统部署</a:t>
            </a:r>
            <a:endParaRPr kumimoji="1" lang="zh-CN" altLang="en-US" sz="2800" dirty="0"/>
          </a:p>
        </p:txBody>
      </p:sp>
      <p:cxnSp>
        <p:nvCxnSpPr>
          <p:cNvPr id="15" name="直线连接符 14"/>
          <p:cNvCxnSpPr/>
          <p:nvPr/>
        </p:nvCxnSpPr>
        <p:spPr>
          <a:xfrm flipV="1">
            <a:off x="2285998" y="5708952"/>
            <a:ext cx="0" cy="27819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flipV="1">
            <a:off x="7143445" y="5467047"/>
            <a:ext cx="0" cy="520095"/>
          </a:xfrm>
          <a:prstGeom prst="line">
            <a:avLst/>
          </a:prstGeom>
          <a:ln w="19050" cmpd="sng">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直线连接符 19"/>
          <p:cNvCxnSpPr/>
          <p:nvPr/>
        </p:nvCxnSpPr>
        <p:spPr>
          <a:xfrm>
            <a:off x="2285998" y="5987142"/>
            <a:ext cx="48574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4572000" y="6018940"/>
            <a:ext cx="490113" cy="369332"/>
          </a:xfrm>
          <a:prstGeom prst="rect">
            <a:avLst/>
          </a:prstGeom>
          <a:noFill/>
        </p:spPr>
        <p:txBody>
          <a:bodyPr wrap="none" rtlCol="0">
            <a:spAutoFit/>
          </a:bodyPr>
          <a:lstStyle/>
          <a:p>
            <a:r>
              <a:rPr kumimoji="1" lang="en-US" altLang="zh-CN" dirty="0" smtClean="0"/>
              <a:t>API</a:t>
            </a:r>
            <a:endParaRPr kumimoji="1" lang="zh-CN" altLang="en-US" dirty="0"/>
          </a:p>
        </p:txBody>
      </p:sp>
    </p:spTree>
    <p:extLst>
      <p:ext uri="{BB962C8B-B14F-4D97-AF65-F5344CB8AC3E}">
        <p14:creationId xmlns:p14="http://schemas.microsoft.com/office/powerpoint/2010/main" val="188004253"/>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6909" y="1616070"/>
            <a:ext cx="8298906" cy="2769989"/>
          </a:xfrm>
          <a:prstGeom prst="rect">
            <a:avLst/>
          </a:prstGeom>
          <a:noFill/>
        </p:spPr>
        <p:txBody>
          <a:bodyPr wrap="square" rtlCol="0">
            <a:spAutoFit/>
          </a:bodyPr>
          <a:lstStyle/>
          <a:p>
            <a:pPr>
              <a:buFont typeface="Wingdings" charset="2"/>
              <a:buChar char="l"/>
            </a:pPr>
            <a:r>
              <a:rPr kumimoji="1" lang="zh-CN" altLang="en-US" sz="2800" dirty="0" smtClean="0">
                <a:latin typeface="微软雅黑"/>
                <a:ea typeface="微软雅黑"/>
                <a:cs typeface="微软雅黑"/>
              </a:rPr>
              <a:t>性能评测</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规避内容生产者</a:t>
            </a:r>
            <a:r>
              <a:rPr kumimoji="1" lang="zh-CN" altLang="en-US" sz="2400" dirty="0" smtClean="0">
                <a:latin typeface="微软雅黑"/>
                <a:ea typeface="微软雅黑"/>
                <a:cs typeface="微软雅黑"/>
              </a:rPr>
              <a:t>对</a:t>
            </a:r>
            <a:r>
              <a:rPr kumimoji="1" lang="en-US" altLang="zh-CN" sz="2400" dirty="0">
                <a:latin typeface="微软雅黑"/>
                <a:ea typeface="微软雅黑"/>
                <a:cs typeface="微软雅黑"/>
              </a:rPr>
              <a:t>CDN</a:t>
            </a:r>
            <a:r>
              <a:rPr kumimoji="1" lang="zh-CN" altLang="en-US" sz="2400" dirty="0" smtClean="0">
                <a:latin typeface="微软雅黑"/>
                <a:ea typeface="微软雅黑"/>
                <a:cs typeface="微软雅黑"/>
              </a:rPr>
              <a:t>性能</a:t>
            </a:r>
            <a:r>
              <a:rPr kumimoji="1" lang="zh-CN" altLang="en-US" sz="2400" dirty="0" smtClean="0">
                <a:latin typeface="微软雅黑"/>
                <a:ea typeface="微软雅黑"/>
                <a:cs typeface="微软雅黑"/>
              </a:rPr>
              <a:t>估计</a:t>
            </a:r>
            <a:r>
              <a:rPr kumimoji="1" lang="zh-CN" altLang="en-US" sz="2400" dirty="0" smtClean="0">
                <a:latin typeface="微软雅黑"/>
                <a:ea typeface="微软雅黑"/>
                <a:cs typeface="微软雅黑"/>
              </a:rPr>
              <a:t>的影响</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分组有效性</a:t>
            </a:r>
            <a:r>
              <a:rPr kumimoji="1" lang="zh-CN" altLang="en-US" sz="2400" dirty="0" smtClean="0">
                <a:latin typeface="微软雅黑"/>
                <a:ea typeface="微软雅黑"/>
                <a:cs typeface="微软雅黑"/>
              </a:rPr>
              <a:t>高</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调度准确度高</a:t>
            </a:r>
            <a:endParaRPr kumimoji="1" lang="en-US" altLang="zh-CN" sz="2400" dirty="0" smtClean="0">
              <a:latin typeface="微软雅黑"/>
              <a:ea typeface="微软雅黑"/>
              <a:cs typeface="微软雅黑"/>
            </a:endParaRPr>
          </a:p>
          <a:p>
            <a:pPr lvl="1">
              <a:lnSpc>
                <a:spcPct val="150000"/>
              </a:lnSpc>
            </a:pPr>
            <a:endParaRPr kumimoji="1" lang="zh-CN" altLang="en-US" sz="2400" dirty="0">
              <a:latin typeface="微软雅黑"/>
              <a:ea typeface="微软雅黑"/>
              <a:cs typeface="微软雅黑"/>
            </a:endParaRPr>
          </a:p>
        </p:txBody>
      </p:sp>
      <p:sp>
        <p:nvSpPr>
          <p:cNvPr id="9"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3" name="图片 2" descr="group_improv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46" y="4512239"/>
            <a:ext cx="2788854" cy="2091641"/>
          </a:xfrm>
          <a:prstGeom prst="rect">
            <a:avLst/>
          </a:prstGeom>
        </p:spPr>
      </p:pic>
      <p:pic>
        <p:nvPicPr>
          <p:cNvPr id="5" name="图片 4" descr="ucb_improv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195" y="2643749"/>
            <a:ext cx="4223028" cy="1742310"/>
          </a:xfrm>
          <a:prstGeom prst="rect">
            <a:avLst/>
          </a:prstGeom>
        </p:spPr>
      </p:pic>
      <p:pic>
        <p:nvPicPr>
          <p:cNvPr id="7" name="图片 6" descr="group_improve_con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225" y="2643749"/>
            <a:ext cx="3060102" cy="3960131"/>
          </a:xfrm>
          <a:prstGeom prst="rect">
            <a:avLst/>
          </a:prstGeom>
        </p:spPr>
      </p:pic>
    </p:spTree>
    <p:extLst>
      <p:ext uri="{BB962C8B-B14F-4D97-AF65-F5344CB8AC3E}">
        <p14:creationId xmlns:p14="http://schemas.microsoft.com/office/powerpoint/2010/main" val="14121868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body" idx="1"/>
          </p:nvPr>
        </p:nvSpPr>
        <p:spPr>
          <a:xfrm>
            <a:off x="561217" y="1563915"/>
            <a:ext cx="8229600" cy="4967700"/>
          </a:xfrm>
          <a:prstGeom prst="rect">
            <a:avLst/>
          </a:prstGeom>
        </p:spPr>
        <p:txBody>
          <a:bodyPr>
            <a:normAutofit/>
          </a:bodyPr>
          <a:lstStyle/>
          <a:p>
            <a:pPr marL="180975" lvl="1" indent="-180975" defTabSz="340923">
              <a:spcBef>
                <a:spcPts val="1336"/>
              </a:spcBef>
              <a:buClrTx/>
              <a:buSzPct val="100000"/>
              <a:buFont typeface="Wingdings" charset="2"/>
              <a:buChar char="l"/>
              <a:defRPr sz="1800"/>
            </a:pPr>
            <a:r>
              <a:rPr lang="zh-CN" altLang="en-US" sz="2800" dirty="0" smtClean="0">
                <a:latin typeface="微软雅黑"/>
                <a:ea typeface="微软雅黑"/>
                <a:cs typeface="微软雅黑"/>
              </a:rPr>
              <a:t>网络</a:t>
            </a:r>
            <a:r>
              <a:rPr lang="zh-CN" altLang="en-US" sz="2800" dirty="0" smtClean="0">
                <a:latin typeface="微软雅黑"/>
                <a:ea typeface="微软雅黑"/>
                <a:cs typeface="微软雅黑"/>
              </a:rPr>
              <a:t>多宿主</a:t>
            </a:r>
            <a:r>
              <a:rPr lang="en-US" altLang="zh-CN" sz="2800" dirty="0" smtClean="0">
                <a:latin typeface="微软雅黑"/>
                <a:ea typeface="微软雅黑"/>
                <a:cs typeface="微软雅黑"/>
              </a:rPr>
              <a:t>Multi-Export</a:t>
            </a:r>
            <a:r>
              <a:rPr lang="zh-CN" altLang="en-US" sz="2800" dirty="0" smtClean="0">
                <a:latin typeface="微软雅黑"/>
                <a:ea typeface="微软雅黑"/>
                <a:cs typeface="微软雅黑"/>
              </a:rPr>
              <a:t>的动态流调度</a:t>
            </a:r>
            <a:endParaRPr lang="en-US" altLang="zh-CN" sz="2800" dirty="0" smtClean="0">
              <a:latin typeface="微软雅黑"/>
              <a:ea typeface="微软雅黑"/>
              <a:cs typeface="微软雅黑"/>
            </a:endParaRPr>
          </a:p>
          <a:p>
            <a:pPr marL="876300" lvl="3" indent="-457200" defTabSz="340923">
              <a:spcBef>
                <a:spcPts val="1336"/>
              </a:spcBef>
              <a:buClrTx/>
              <a:buSzPct val="100000"/>
              <a:buFont typeface="Wingdings" charset="2"/>
              <a:buChar char="ü"/>
              <a:defRPr sz="1800"/>
            </a:pPr>
            <a:r>
              <a:rPr lang="zh-CN" altLang="en-US" sz="2400" dirty="0" smtClean="0">
                <a:latin typeface="微软雅黑"/>
                <a:ea typeface="微软雅黑"/>
                <a:cs typeface="微软雅黑"/>
              </a:rPr>
              <a:t>网络参数</a:t>
            </a:r>
            <a:r>
              <a:rPr lang="zh-CN" altLang="en-US" sz="2400" dirty="0">
                <a:latin typeface="微软雅黑"/>
                <a:ea typeface="微软雅黑"/>
                <a:cs typeface="微软雅黑"/>
              </a:rPr>
              <a:t>感知的服务器节点出口选择</a:t>
            </a:r>
          </a:p>
          <a:p>
            <a:pPr marL="45720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a:latin typeface="微软雅黑"/>
              <a:ea typeface="微软雅黑"/>
              <a:cs typeface="微软雅黑"/>
            </a:endParaRPr>
          </a:p>
        </p:txBody>
      </p:sp>
      <p:pic>
        <p:nvPicPr>
          <p:cNvPr id="3" name="图片 2"/>
          <p:cNvPicPr>
            <a:picLocks noChangeAspect="1"/>
          </p:cNvPicPr>
          <p:nvPr/>
        </p:nvPicPr>
        <p:blipFill>
          <a:blip r:embed="rId3"/>
          <a:stretch>
            <a:fillRect/>
          </a:stretch>
        </p:blipFill>
        <p:spPr>
          <a:xfrm>
            <a:off x="624848" y="3430293"/>
            <a:ext cx="4446984" cy="2794992"/>
          </a:xfrm>
          <a:prstGeom prst="rect">
            <a:avLst/>
          </a:prstGeom>
        </p:spPr>
      </p:pic>
      <p:pic>
        <p:nvPicPr>
          <p:cNvPr id="4" name="图片 3"/>
          <p:cNvPicPr>
            <a:picLocks noChangeAspect="1"/>
          </p:cNvPicPr>
          <p:nvPr/>
        </p:nvPicPr>
        <p:blipFill>
          <a:blip r:embed="rId4"/>
          <a:stretch>
            <a:fillRect/>
          </a:stretch>
        </p:blipFill>
        <p:spPr>
          <a:xfrm>
            <a:off x="5333830" y="3430292"/>
            <a:ext cx="3616685" cy="2727584"/>
          </a:xfrm>
          <a:prstGeom prst="rect">
            <a:avLst/>
          </a:prstGeom>
        </p:spPr>
      </p:pic>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1782759388"/>
      </p:ext>
    </p:extLst>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xmlns:p14="http://schemas.microsoft.com/office/powerpoint/2010/main" spd="slow" advTm="3142"/>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body" idx="1"/>
          </p:nvPr>
        </p:nvSpPr>
        <p:spPr>
          <a:xfrm>
            <a:off x="514423" y="1585493"/>
            <a:ext cx="8429625" cy="4379873"/>
          </a:xfrm>
          <a:prstGeom prst="rect">
            <a:avLst/>
          </a:prstGeom>
        </p:spPr>
        <p:txBody>
          <a:bodyPr>
            <a:normAutofit/>
          </a:bodyPr>
          <a:lstStyle/>
          <a:p>
            <a:pPr marL="342900" indent="-342900" defTabSz="332708">
              <a:spcBef>
                <a:spcPts val="1336"/>
              </a:spcBef>
              <a:buClrTx/>
              <a:buFont typeface="Wingdings" charset="2"/>
              <a:buChar char="ü"/>
              <a:defRPr sz="1800"/>
            </a:pPr>
            <a:r>
              <a:rPr sz="2400" dirty="0">
                <a:latin typeface="微软雅黑"/>
                <a:ea typeface="微软雅黑"/>
                <a:cs typeface="微软雅黑"/>
              </a:rPr>
              <a:t>不同网络结构对动态路由调度性能的影响：网络跳数距离、网络平均节点</a:t>
            </a:r>
            <a:r>
              <a:rPr sz="2400" dirty="0" smtClean="0">
                <a:latin typeface="微软雅黑"/>
                <a:ea typeface="微软雅黑"/>
                <a:cs typeface="微软雅黑"/>
              </a:rPr>
              <a:t>度</a:t>
            </a: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lang="en-US"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r>
              <a:rPr sz="2400" dirty="0">
                <a:latin typeface="微软雅黑"/>
                <a:ea typeface="微软雅黑"/>
                <a:cs typeface="微软雅黑"/>
              </a:rPr>
              <a:t>选取网络参数  互信息增益：路径覆盖率、路径重叠率、瓶颈带宽等</a:t>
            </a:r>
            <a:endParaRPr lang="en-US"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2446000" y="4591246"/>
            <a:ext cx="1625203" cy="1839516"/>
          </a:xfrm>
          <a:prstGeom prst="rect">
            <a:avLst/>
          </a:prstGeom>
        </p:spPr>
      </p:pic>
      <p:pic>
        <p:nvPicPr>
          <p:cNvPr id="5" name="图片 4"/>
          <p:cNvPicPr>
            <a:picLocks noChangeAspect="1"/>
          </p:cNvPicPr>
          <p:nvPr/>
        </p:nvPicPr>
        <p:blipFill>
          <a:blip r:embed="rId4"/>
          <a:stretch>
            <a:fillRect/>
          </a:stretch>
        </p:blipFill>
        <p:spPr>
          <a:xfrm>
            <a:off x="4690685" y="4591246"/>
            <a:ext cx="2982516" cy="1794867"/>
          </a:xfrm>
          <a:prstGeom prst="rect">
            <a:avLst/>
          </a:prstGeom>
        </p:spPr>
      </p:pic>
      <p:pic>
        <p:nvPicPr>
          <p:cNvPr id="6" name="图片 5"/>
          <p:cNvPicPr>
            <a:picLocks noChangeAspect="1"/>
          </p:cNvPicPr>
          <p:nvPr/>
        </p:nvPicPr>
        <p:blipFill>
          <a:blip r:embed="rId5"/>
          <a:stretch>
            <a:fillRect/>
          </a:stretch>
        </p:blipFill>
        <p:spPr>
          <a:xfrm>
            <a:off x="2319038" y="2405984"/>
            <a:ext cx="2152055" cy="1750219"/>
          </a:xfrm>
          <a:prstGeom prst="rect">
            <a:avLst/>
          </a:prstGeom>
        </p:spPr>
      </p:pic>
      <p:pic>
        <p:nvPicPr>
          <p:cNvPr id="7" name="图片 6"/>
          <p:cNvPicPr>
            <a:picLocks noChangeAspect="1"/>
          </p:cNvPicPr>
          <p:nvPr/>
        </p:nvPicPr>
        <p:blipFill>
          <a:blip r:embed="rId6"/>
          <a:stretch>
            <a:fillRect/>
          </a:stretch>
        </p:blipFill>
        <p:spPr>
          <a:xfrm>
            <a:off x="4819399" y="2405984"/>
            <a:ext cx="2125266" cy="1750219"/>
          </a:xfrm>
          <a:prstGeom prst="rect">
            <a:avLst/>
          </a:prstGeom>
        </p:spPr>
      </p:pic>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165068615"/>
      </p:ext>
    </p:extLst>
  </p:cSld>
  <p:clrMapOvr>
    <a:masterClrMapping/>
  </p:clrMapOvr>
  <mc:AlternateContent xmlns:mc="http://schemas.openxmlformats.org/markup-compatibility/2006" xmlns:p14="http://schemas.microsoft.com/office/powerpoint/2010/main">
    <mc:Choice Requires="p14">
      <p:transition spd="slow" p14:dur="2000" advTm="47982"/>
    </mc:Choice>
    <mc:Fallback xmlns="">
      <p:transition xmlns:p14="http://schemas.microsoft.com/office/powerpoint/2010/main" spd="slow" advTm="47982"/>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7697" y="1563915"/>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性能评估</a:t>
            </a:r>
            <a:endParaRPr kumimoji="1" lang="en-US" altLang="zh-CN" sz="2800" dirty="0" smtClean="0">
              <a:latin typeface="微软雅黑"/>
              <a:ea typeface="微软雅黑"/>
              <a:cs typeface="微软雅黑"/>
            </a:endParaRPr>
          </a:p>
          <a:p>
            <a:pPr lvl="1">
              <a:buClrTx/>
              <a:buSzPct val="100000"/>
              <a:buFont typeface="Wingdings" charset="2"/>
              <a:buChar char="ü"/>
            </a:pPr>
            <a:r>
              <a:rPr kumimoji="1" lang="zh-CN" altLang="en-US" sz="2400" dirty="0" smtClean="0">
                <a:latin typeface="微软雅黑"/>
                <a:ea typeface="微软雅黑"/>
                <a:cs typeface="微软雅黑"/>
              </a:rPr>
              <a:t>带宽利用率高</a:t>
            </a:r>
            <a:endParaRPr kumimoji="1" lang="en-US" altLang="zh-CN" sz="2400" dirty="0" smtClean="0">
              <a:latin typeface="微软雅黑"/>
              <a:ea typeface="微软雅黑"/>
              <a:cs typeface="微软雅黑"/>
            </a:endParaRPr>
          </a:p>
          <a:p>
            <a:pPr lvl="1">
              <a:buClrTx/>
              <a:buSzPct val="100000"/>
              <a:buFont typeface="Wingdings" charset="2"/>
              <a:buChar char="ü"/>
            </a:pPr>
            <a:r>
              <a:rPr kumimoji="1" lang="zh-CN" altLang="en-US" sz="2400" dirty="0" smtClean="0">
                <a:latin typeface="微软雅黑"/>
                <a:ea typeface="微软雅黑"/>
                <a:cs typeface="微软雅黑"/>
              </a:rPr>
              <a:t>适应动态时变的网络多宿主状态</a:t>
            </a:r>
            <a:endParaRPr kumimoji="1" lang="zh-CN" altLang="en-US" sz="2400" dirty="0">
              <a:latin typeface="微软雅黑"/>
              <a:ea typeface="微软雅黑"/>
              <a:cs typeface="微软雅黑"/>
            </a:endParaRPr>
          </a:p>
          <a:p>
            <a:pPr>
              <a:buClrTx/>
              <a:buFont typeface="Wingdings" charset="2"/>
              <a:buChar char="l"/>
            </a:pPr>
            <a:endParaRPr kumimoji="1" lang="zh-CN" altLang="en-US" sz="28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528729" y="3614664"/>
            <a:ext cx="4561416" cy="2328333"/>
          </a:xfrm>
          <a:prstGeom prst="rect">
            <a:avLst/>
          </a:prstGeom>
        </p:spPr>
      </p:pic>
      <p:pic>
        <p:nvPicPr>
          <p:cNvPr id="6" name="图片 5"/>
          <p:cNvPicPr>
            <a:picLocks noChangeAspect="1"/>
          </p:cNvPicPr>
          <p:nvPr/>
        </p:nvPicPr>
        <p:blipFill>
          <a:blip r:embed="rId4"/>
          <a:stretch>
            <a:fillRect/>
          </a:stretch>
        </p:blipFill>
        <p:spPr>
          <a:xfrm>
            <a:off x="5295462" y="3614664"/>
            <a:ext cx="3391338" cy="2235200"/>
          </a:xfrm>
          <a:prstGeom prst="rect">
            <a:avLst/>
          </a:prstGeom>
        </p:spPr>
      </p:pic>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0401093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0907" y="1376664"/>
            <a:ext cx="8442641" cy="5324534"/>
          </a:xfrm>
          <a:prstGeom prst="rect">
            <a:avLst/>
          </a:prstGeom>
          <a:noFill/>
        </p:spPr>
        <p:txBody>
          <a:bodyPr wrap="square" rtlCol="0">
            <a:spAutoFit/>
          </a:bodyPr>
          <a:lstStyle/>
          <a:p>
            <a:pPr>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lang="zh-CN" altLang="en-US" sz="2400" dirty="0" smtClean="0">
                <a:latin typeface="微软雅黑"/>
                <a:ea typeface="微软雅黑"/>
                <a:cs typeface="微软雅黑"/>
              </a:rPr>
              <a:t>服务质量指标与用户偏好的关系</a:t>
            </a:r>
            <a:endParaRPr lang="en-US" altLang="zh-CN" sz="2400" dirty="0" smtClean="0">
              <a:latin typeface="微软雅黑"/>
              <a:ea typeface="微软雅黑"/>
              <a:cs typeface="微软雅黑"/>
            </a:endParaRPr>
          </a:p>
          <a:p>
            <a:pPr marL="914400" lvl="1" indent="-457200">
              <a:lnSpc>
                <a:spcPct val="150000"/>
              </a:lnSpc>
              <a:buFont typeface="Wingdings" charset="2"/>
              <a:buChar char="ü"/>
            </a:pPr>
            <a:r>
              <a:rPr lang="en-US" altLang="zh-CN" sz="2400" dirty="0" smtClean="0">
                <a:latin typeface="微软雅黑"/>
                <a:ea typeface="微软雅黑"/>
                <a:cs typeface="微软雅黑"/>
              </a:rPr>
              <a:t>Multi-CDN</a:t>
            </a:r>
            <a:r>
              <a:rPr lang="zh-CN" altLang="en-US" sz="2400" dirty="0" smtClean="0">
                <a:latin typeface="微软雅黑"/>
                <a:ea typeface="微软雅黑"/>
                <a:cs typeface="微软雅黑"/>
              </a:rPr>
              <a:t>全局调控约束的增强学习用户路由策略</a:t>
            </a:r>
            <a:r>
              <a:rPr lang="en-US" altLang="en-US" sz="2400" dirty="0" smtClean="0">
                <a:latin typeface="微软雅黑"/>
                <a:ea typeface="微软雅黑"/>
                <a:cs typeface="微软雅黑"/>
              </a:rPr>
              <a:t>降低系统卡顿率</a:t>
            </a:r>
            <a:r>
              <a:rPr lang="zh-CN" altLang="en-US" sz="2400" dirty="0" smtClean="0">
                <a:latin typeface="微软雅黑"/>
                <a:ea typeface="微软雅黑"/>
                <a:cs typeface="微软雅黑"/>
              </a:rPr>
              <a:t> </a:t>
            </a:r>
            <a:endParaRPr lang="zh-CN" altLang="en-US" sz="2400" dirty="0">
              <a:latin typeface="微软雅黑"/>
              <a:ea typeface="微软雅黑"/>
              <a:cs typeface="微软雅黑"/>
            </a:endParaRPr>
          </a:p>
          <a:p>
            <a:pPr marL="914400" lvl="1" indent="-457200">
              <a:lnSpc>
                <a:spcPct val="150000"/>
              </a:lnSpc>
              <a:buFont typeface="Wingdings" charset="2"/>
              <a:buChar char="ü"/>
            </a:pPr>
            <a:r>
              <a:rPr lang="en-US" altLang="zh-CN" sz="2400" dirty="0">
                <a:latin typeface="微软雅黑"/>
                <a:ea typeface="微软雅黑"/>
                <a:cs typeface="微软雅黑"/>
              </a:rPr>
              <a:t>Multi</a:t>
            </a:r>
            <a:r>
              <a:rPr lang="en-US" altLang="zh-CN" sz="2400" dirty="0" smtClean="0">
                <a:latin typeface="微软雅黑"/>
                <a:ea typeface="微软雅黑"/>
                <a:cs typeface="微软雅黑"/>
              </a:rPr>
              <a:t>-</a:t>
            </a:r>
            <a:r>
              <a:rPr lang="zh-CN" altLang="zh-CN" sz="2400" dirty="0" smtClean="0">
                <a:latin typeface="微软雅黑"/>
                <a:ea typeface="微软雅黑"/>
                <a:cs typeface="微软雅黑"/>
              </a:rPr>
              <a:t>E</a:t>
            </a:r>
            <a:r>
              <a:rPr lang="en-US" altLang="zh-CN" sz="2400" dirty="0" err="1" smtClean="0">
                <a:latin typeface="微软雅黑"/>
                <a:ea typeface="微软雅黑"/>
                <a:cs typeface="微软雅黑"/>
              </a:rPr>
              <a:t>xport</a:t>
            </a:r>
            <a:r>
              <a:rPr kumimoji="1" lang="zh-CN" altLang="en-US" sz="2400" dirty="0" smtClean="0">
                <a:latin typeface="微软雅黑"/>
                <a:ea typeface="微软雅黑"/>
                <a:cs typeface="微软雅黑"/>
              </a:rPr>
              <a:t>网络拓扑上下文</a:t>
            </a:r>
            <a:r>
              <a:rPr kumimoji="1" lang="zh-CN" altLang="en-US" sz="2400" dirty="0" smtClean="0">
                <a:latin typeface="微软雅黑"/>
                <a:ea typeface="微软雅黑"/>
                <a:cs typeface="微软雅黑"/>
              </a:rPr>
              <a:t>感知的</a:t>
            </a:r>
            <a:r>
              <a:rPr kumimoji="1" lang="zh-CN" altLang="en-US" sz="2400" dirty="0" smtClean="0">
                <a:latin typeface="微软雅黑"/>
                <a:ea typeface="微软雅黑"/>
                <a:cs typeface="微软雅黑"/>
              </a:rPr>
              <a:t>路径规划</a:t>
            </a:r>
            <a:r>
              <a:rPr kumimoji="1" lang="zh-CN" altLang="en-US" sz="2400" dirty="0" smtClean="0">
                <a:latin typeface="微软雅黑"/>
                <a:ea typeface="微软雅黑"/>
                <a:cs typeface="微软雅黑"/>
              </a:rPr>
              <a:t>策略提升系统吞吐率</a:t>
            </a:r>
            <a:endParaRPr kumimoji="1" lang="en-US" altLang="zh-CN" sz="2400" dirty="0" smtClean="0">
              <a:latin typeface="微软雅黑"/>
              <a:ea typeface="微软雅黑"/>
              <a:cs typeface="微软雅黑"/>
            </a:endParaRPr>
          </a:p>
          <a:p>
            <a:pPr marL="266700" indent="-266700">
              <a:lnSpc>
                <a:spcPct val="150000"/>
              </a:lnSpc>
              <a:buFont typeface="Wingdings" charset="2"/>
              <a:buChar char="l"/>
            </a:pPr>
            <a:r>
              <a:rPr kumimoji="1" lang="en-US" altLang="zh-CN" sz="2800" dirty="0" err="1" smtClean="0">
                <a:latin typeface="微软雅黑"/>
                <a:ea typeface="微软雅黑"/>
                <a:cs typeface="微软雅黑"/>
              </a:rPr>
              <a:t>LiveScheduler</a:t>
            </a:r>
            <a:r>
              <a:rPr kumimoji="1" lang="zh-CN" altLang="en-US" sz="2800" dirty="0" smtClean="0">
                <a:latin typeface="微软雅黑"/>
                <a:ea typeface="微软雅黑"/>
                <a:cs typeface="微软雅黑"/>
              </a:rPr>
              <a:t>系统部署</a:t>
            </a:r>
            <a:endParaRPr kumimoji="1" lang="en-US" altLang="zh-CN" sz="2800" dirty="0" smtClean="0">
              <a:latin typeface="微软雅黑"/>
              <a:ea typeface="微软雅黑"/>
              <a:cs typeface="微软雅黑"/>
            </a:endParaRPr>
          </a:p>
          <a:p>
            <a:pPr marL="266700" indent="-266700">
              <a:lnSpc>
                <a:spcPct val="150000"/>
              </a:lnSpc>
              <a:buFont typeface="Wingdings" charset="2"/>
              <a:buChar char="l"/>
            </a:pPr>
            <a:r>
              <a:rPr kumimoji="1" lang="zh-CN" altLang="en-US" sz="2800" dirty="0" smtClean="0">
                <a:latin typeface="微软雅黑"/>
                <a:ea typeface="微软雅黑"/>
                <a:cs typeface="微软雅黑"/>
              </a:rPr>
              <a:t>相关发表</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 Springer PCM 2016</a:t>
            </a:r>
            <a:endParaRPr kumimoji="1" lang="en-US" altLang="zh-CN" sz="2400" dirty="0" smtClean="0">
              <a:latin typeface="微软雅黑"/>
              <a:ea typeface="微软雅黑"/>
              <a:cs typeface="微软雅黑"/>
            </a:endParaRPr>
          </a:p>
        </p:txBody>
      </p:sp>
      <p:sp>
        <p:nvSpPr>
          <p:cNvPr id="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2046959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研究背景：边缘计算</a:t>
            </a:r>
            <a:endParaRPr kumimoji="1" lang="zh-CN" altLang="en-US" dirty="0">
              <a:latin typeface="微软雅黑"/>
              <a:ea typeface="微软雅黑"/>
              <a:cs typeface="微软雅黑"/>
            </a:endParaRPr>
          </a:p>
        </p:txBody>
      </p:sp>
      <p:sp>
        <p:nvSpPr>
          <p:cNvPr id="3" name="文本框 2"/>
          <p:cNvSpPr txBox="1"/>
          <p:nvPr/>
        </p:nvSpPr>
        <p:spPr>
          <a:xfrm>
            <a:off x="900113" y="1886236"/>
            <a:ext cx="414446" cy="553998"/>
          </a:xfrm>
          <a:prstGeom prst="rect">
            <a:avLst/>
          </a:prstGeom>
          <a:noFill/>
        </p:spPr>
        <p:txBody>
          <a:bodyPr wrap="none" rtlCol="0">
            <a:spAutoFit/>
          </a:bodyPr>
          <a:lstStyle/>
          <a:p>
            <a:pPr marL="342900" indent="-342900">
              <a:lnSpc>
                <a:spcPct val="130000"/>
              </a:lnSpc>
              <a:buFont typeface="Wingdings" charset="2"/>
              <a:buChar char="l"/>
            </a:pPr>
            <a:endParaRPr kumimoji="1" lang="en-US" altLang="zh-CN" sz="2400" dirty="0" smtClean="0">
              <a:latin typeface="微软雅黑"/>
              <a:ea typeface="微软雅黑"/>
              <a:cs typeface="微软雅黑"/>
            </a:endParaRPr>
          </a:p>
        </p:txBody>
      </p:sp>
      <p:sp>
        <p:nvSpPr>
          <p:cNvPr id="9" name="文本框 8"/>
          <p:cNvSpPr txBox="1"/>
          <p:nvPr/>
        </p:nvSpPr>
        <p:spPr>
          <a:xfrm>
            <a:off x="900113" y="1886236"/>
            <a:ext cx="1762021" cy="553998"/>
          </a:xfrm>
          <a:prstGeom prst="rect">
            <a:avLst/>
          </a:prstGeom>
          <a:noFill/>
        </p:spPr>
        <p:txBody>
          <a:bodyPr wrap="non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边缘计算</a:t>
            </a:r>
            <a:endParaRPr kumimoji="1" lang="en-US" altLang="zh-CN" sz="2400" dirty="0" smtClean="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151467" y="2440234"/>
            <a:ext cx="7578087" cy="4090918"/>
          </a:xfrm>
          <a:prstGeom prst="rect">
            <a:avLst/>
          </a:prstGeom>
        </p:spPr>
      </p:pic>
      <p:sp>
        <p:nvSpPr>
          <p:cNvPr id="6" name="文本框 5"/>
          <p:cNvSpPr txBox="1"/>
          <p:nvPr/>
        </p:nvSpPr>
        <p:spPr>
          <a:xfrm>
            <a:off x="1151467" y="5249334"/>
            <a:ext cx="1723549" cy="400110"/>
          </a:xfrm>
          <a:prstGeom prst="rect">
            <a:avLst/>
          </a:prstGeom>
          <a:noFill/>
        </p:spPr>
        <p:txBody>
          <a:bodyPr wrap="none" rtlCol="0">
            <a:spAutoFit/>
          </a:bodyPr>
          <a:lstStyle/>
          <a:p>
            <a:r>
              <a:rPr kumimoji="1" lang="zh-CN" altLang="en-US" sz="2000" dirty="0" smtClean="0"/>
              <a:t>边缘计算节点</a:t>
            </a:r>
            <a:endParaRPr kumimoji="1" lang="zh-CN" altLang="en-US" sz="2000" dirty="0"/>
          </a:p>
        </p:txBody>
      </p:sp>
    </p:spTree>
    <p:extLst>
      <p:ext uri="{BB962C8B-B14F-4D97-AF65-F5344CB8AC3E}">
        <p14:creationId xmlns:p14="http://schemas.microsoft.com/office/powerpoint/2010/main" val="184517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微软雅黑"/>
                <a:ea typeface="微软雅黑"/>
                <a:cs typeface="微软雅黑"/>
              </a:rPr>
              <a:t>总结</a:t>
            </a:r>
            <a:endParaRPr kumimoji="1" lang="zh-CN" altLang="en-US" dirty="0">
              <a:latin typeface="微软雅黑"/>
              <a:ea typeface="微软雅黑"/>
              <a:cs typeface="微软雅黑"/>
            </a:endParaRPr>
          </a:p>
        </p:txBody>
      </p:sp>
      <p:sp>
        <p:nvSpPr>
          <p:cNvPr id="3" name="文本框 2"/>
          <p:cNvSpPr txBox="1"/>
          <p:nvPr/>
        </p:nvSpPr>
        <p:spPr>
          <a:xfrm>
            <a:off x="563776" y="1388052"/>
            <a:ext cx="8243482" cy="5196295"/>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400" dirty="0" smtClean="0">
                <a:latin typeface="微软雅黑"/>
                <a:ea typeface="微软雅黑"/>
                <a:cs typeface="微软雅黑"/>
              </a:rPr>
              <a:t>测量</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建模</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优化</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系统</a:t>
            </a:r>
            <a:endParaRPr kumimoji="1" lang="en-US" altLang="zh-CN" sz="24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提出基于</a:t>
            </a:r>
            <a:r>
              <a:rPr lang="en-US" altLang="en-US" dirty="0" smtClean="0">
                <a:latin typeface="微软雅黑"/>
                <a:ea typeface="微软雅黑"/>
                <a:cs typeface="微软雅黑"/>
              </a:rPr>
              <a:t>用户</a:t>
            </a:r>
            <a:r>
              <a:rPr lang="en-US" altLang="en-US" dirty="0" smtClean="0">
                <a:latin typeface="微软雅黑"/>
                <a:ea typeface="微软雅黑"/>
                <a:cs typeface="微软雅黑"/>
              </a:rPr>
              <a:t>分布</a:t>
            </a:r>
            <a:r>
              <a:rPr lang="zh-CN" altLang="en-US" dirty="0" smtClean="0">
                <a:latin typeface="微软雅黑"/>
                <a:ea typeface="微软雅黑"/>
                <a:cs typeface="微软雅黑"/>
              </a:rPr>
              <a:t>的边缘存储资源协同分发策略</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大规模边缘视频分发系统的潜力和缺陷验证</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负载均衡的</a:t>
            </a:r>
            <a:r>
              <a:rPr lang="zh-CN" altLang="en-US" sz="1600" dirty="0" smtClean="0">
                <a:latin typeface="微软雅黑"/>
                <a:ea typeface="微软雅黑"/>
                <a:cs typeface="微软雅黑"/>
              </a:rPr>
              <a:t>资</a:t>
            </a:r>
            <a:r>
              <a:rPr lang="zh-CN" altLang="en-US" sz="1600" dirty="0">
                <a:latin typeface="微软雅黑"/>
                <a:ea typeface="微软雅黑"/>
                <a:cs typeface="微软雅黑"/>
              </a:rPr>
              <a:t>源全局调度、内容协同放置等关键</a:t>
            </a:r>
            <a:r>
              <a:rPr lang="zh-CN" altLang="en-US" sz="1600" dirty="0" smtClean="0">
                <a:latin typeface="微软雅黑"/>
                <a:ea typeface="微软雅黑"/>
                <a:cs typeface="微软雅黑"/>
              </a:rPr>
              <a:t>算法</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zh-CN" sz="1600" dirty="0" smtClean="0">
                <a:latin typeface="微软雅黑"/>
                <a:ea typeface="微软雅黑"/>
                <a:cs typeface="微软雅黑"/>
              </a:rPr>
              <a:t>有效降低了服务器峰值负载</a:t>
            </a:r>
            <a:r>
              <a:rPr lang="zh-CN" altLang="zh-CN" sz="1600" dirty="0">
                <a:latin typeface="微软雅黑"/>
                <a:ea typeface="微软雅黑"/>
                <a:cs typeface="微软雅黑"/>
              </a:rPr>
              <a:t>，</a:t>
            </a:r>
            <a:r>
              <a:rPr lang="zh-CN" altLang="zh-CN" sz="1600" dirty="0" smtClean="0">
                <a:latin typeface="微软雅黑"/>
                <a:ea typeface="微软雅黑"/>
                <a:cs typeface="微软雅黑"/>
              </a:rPr>
              <a:t>并提升用户服务质量</a:t>
            </a:r>
            <a:endParaRPr lang="zh-CN" altLang="en-US" sz="16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提出基于内容流行性预测的边缘计算资源分配</a:t>
            </a:r>
            <a:r>
              <a:rPr lang="zh-CN" altLang="en-US" dirty="0" smtClean="0">
                <a:latin typeface="微软雅黑"/>
                <a:ea typeface="微软雅黑"/>
                <a:cs typeface="微软雅黑"/>
              </a:rPr>
              <a:t>算法</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发现移动</a:t>
            </a:r>
            <a:r>
              <a:rPr lang="zh-CN" altLang="en-US" sz="1600" dirty="0" smtClean="0">
                <a:latin typeface="微软雅黑"/>
                <a:ea typeface="微软雅黑"/>
                <a:cs typeface="微软雅黑"/>
              </a:rPr>
              <a:t>直播中用户内容观看偏好</a:t>
            </a:r>
            <a:r>
              <a:rPr lang="zh-CN" altLang="en-US" sz="1600" dirty="0" smtClean="0">
                <a:latin typeface="微软雅黑"/>
                <a:ea typeface="微软雅黑"/>
                <a:cs typeface="微软雅黑"/>
              </a:rPr>
              <a:t>，</a:t>
            </a:r>
            <a:r>
              <a:rPr lang="zh-CN" altLang="en-US" sz="1600" dirty="0" smtClean="0">
                <a:latin typeface="微软雅黑"/>
                <a:ea typeface="微软雅黑"/>
                <a:cs typeface="微软雅黑"/>
              </a:rPr>
              <a:t>准确</a:t>
            </a:r>
            <a:r>
              <a:rPr lang="zh-CN" altLang="en-US" sz="1600" dirty="0" smtClean="0">
                <a:latin typeface="微软雅黑"/>
                <a:ea typeface="微软雅黑"/>
                <a:cs typeface="微软雅黑"/>
              </a:rPr>
              <a:t>预测</a:t>
            </a:r>
            <a:r>
              <a:rPr lang="zh-CN" altLang="en-US" sz="1600" dirty="0" smtClean="0">
                <a:latin typeface="微软雅黑"/>
                <a:ea typeface="微软雅黑"/>
                <a:cs typeface="微软雅黑"/>
              </a:rPr>
              <a:t>内容流行</a:t>
            </a:r>
            <a:r>
              <a:rPr lang="zh-CN" altLang="en-US" sz="1600" dirty="0" smtClean="0">
                <a:latin typeface="微软雅黑"/>
                <a:ea typeface="微软雅黑"/>
                <a:cs typeface="微软雅黑"/>
              </a:rPr>
              <a:t>模式</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带迁移的</a:t>
            </a:r>
            <a:r>
              <a:rPr lang="zh-CN" altLang="en-US" sz="1600" dirty="0" smtClean="0">
                <a:latin typeface="微软雅黑"/>
                <a:ea typeface="微软雅黑"/>
                <a:cs typeface="微软雅黑"/>
              </a:rPr>
              <a:t>稳定匹配算法进行用户体验优先的</a:t>
            </a:r>
            <a:r>
              <a:rPr lang="zh-CN" altLang="en-US" sz="1600" dirty="0" smtClean="0">
                <a:latin typeface="微软雅黑"/>
                <a:ea typeface="微软雅黑"/>
                <a:cs typeface="微软雅黑"/>
              </a:rPr>
              <a:t>资源分配</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有效降低端到端内容延迟、降低系统开销</a:t>
            </a:r>
            <a:endParaRPr lang="en-US" altLang="zh-CN" sz="16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a:t>
            </a:r>
            <a:r>
              <a:rPr lang="zh-CN" altLang="en-US" dirty="0" smtClean="0">
                <a:latin typeface="微软雅黑"/>
                <a:ea typeface="微软雅黑"/>
                <a:cs typeface="微软雅黑"/>
              </a:rPr>
              <a:t>基于多路径用户</a:t>
            </a:r>
            <a:r>
              <a:rPr lang="zh-CN" altLang="en-US" dirty="0">
                <a:latin typeface="微软雅黑"/>
                <a:ea typeface="微软雅黑"/>
                <a:cs typeface="微软雅黑"/>
              </a:rPr>
              <a:t>路由的边缘网络资源动态调度策略 </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发现移动直播中体现用户</a:t>
            </a:r>
            <a:r>
              <a:rPr lang="zh-CN" altLang="en-US" sz="1600" dirty="0" smtClean="0">
                <a:latin typeface="微软雅黑"/>
                <a:ea typeface="微软雅黑"/>
                <a:cs typeface="微软雅黑"/>
              </a:rPr>
              <a:t>观看偏好</a:t>
            </a:r>
            <a:r>
              <a:rPr lang="zh-CN" altLang="en-US" sz="1600" dirty="0" smtClean="0">
                <a:latin typeface="微软雅黑"/>
                <a:ea typeface="微软雅黑"/>
                <a:cs typeface="微软雅黑"/>
              </a:rPr>
              <a:t>的关键</a:t>
            </a:r>
            <a:r>
              <a:rPr lang="zh-CN" altLang="en-US" sz="1600" dirty="0" smtClean="0">
                <a:latin typeface="微软雅黑"/>
                <a:ea typeface="微软雅黑"/>
                <a:cs typeface="微软雅黑"/>
              </a:rPr>
              <a:t>质量</a:t>
            </a:r>
            <a:r>
              <a:rPr lang="zh-CN" altLang="en-US" sz="1600" dirty="0" smtClean="0">
                <a:latin typeface="微软雅黑"/>
                <a:ea typeface="微软雅黑"/>
                <a:cs typeface="微软雅黑"/>
              </a:rPr>
              <a:t>指标</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全局调控约束的增强学习用户路由策略</a:t>
            </a:r>
            <a:r>
              <a:rPr lang="zh-CN" altLang="en-US" sz="1600" dirty="0" smtClean="0">
                <a:latin typeface="微软雅黑"/>
                <a:ea typeface="微软雅黑"/>
                <a:cs typeface="微软雅黑"/>
              </a:rPr>
              <a:t>、</a:t>
            </a:r>
            <a:r>
              <a:rPr lang="zh-CN" altLang="en-US" sz="1600" dirty="0" smtClean="0">
                <a:latin typeface="微软雅黑"/>
                <a:ea typeface="微软雅黑"/>
                <a:cs typeface="微软雅黑"/>
              </a:rPr>
              <a:t>网络</a:t>
            </a:r>
            <a:r>
              <a:rPr lang="zh-CN" altLang="en-US" sz="1600" dirty="0">
                <a:latin typeface="微软雅黑"/>
                <a:ea typeface="微软雅黑"/>
                <a:cs typeface="微软雅黑"/>
              </a:rPr>
              <a:t>上下文的动态流调度策略 </a:t>
            </a:r>
            <a:endParaRPr lang="zh-CN" altLang="en-US" sz="1600" dirty="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有效</a:t>
            </a:r>
            <a:r>
              <a:rPr lang="zh-CN" altLang="en-US" sz="1600" dirty="0" smtClean="0">
                <a:latin typeface="微软雅黑"/>
                <a:ea typeface="微软雅黑"/>
                <a:cs typeface="微软雅黑"/>
              </a:rPr>
              <a:t>降低系统卡顿率</a:t>
            </a:r>
            <a:r>
              <a:rPr lang="zh-CN" altLang="zh-CN" sz="1600" dirty="0" smtClean="0">
                <a:latin typeface="微软雅黑"/>
                <a:ea typeface="微软雅黑"/>
                <a:cs typeface="微软雅黑"/>
              </a:rPr>
              <a:t>、</a:t>
            </a:r>
            <a:r>
              <a:rPr lang="zh-CN" altLang="en-US" sz="1600" dirty="0" smtClean="0">
                <a:latin typeface="微软雅黑"/>
                <a:ea typeface="微软雅黑"/>
                <a:cs typeface="微软雅黑"/>
              </a:rPr>
              <a:t>提升系统服务质量</a:t>
            </a:r>
            <a:endParaRPr lang="en-US" altLang="zh-CN" sz="1600" dirty="0" smtClean="0">
              <a:latin typeface="微软雅黑"/>
              <a:ea typeface="微软雅黑"/>
              <a:cs typeface="微软雅黑"/>
            </a:endParaRPr>
          </a:p>
        </p:txBody>
      </p:sp>
    </p:spTree>
    <p:extLst>
      <p:ext uri="{BB962C8B-B14F-4D97-AF65-F5344CB8AC3E}">
        <p14:creationId xmlns:p14="http://schemas.microsoft.com/office/powerpoint/2010/main" val="7343154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学生一作论文</a:t>
            </a:r>
            <a:endParaRPr kumimoji="1" lang="zh-CN" altLang="en-US" dirty="0">
              <a:latin typeface="微软雅黑"/>
              <a:ea typeface="微软雅黑"/>
              <a:cs typeface="微软雅黑"/>
            </a:endParaRPr>
          </a:p>
        </p:txBody>
      </p:sp>
      <p:sp>
        <p:nvSpPr>
          <p:cNvPr id="3" name="文本框 2"/>
          <p:cNvSpPr txBox="1"/>
          <p:nvPr/>
        </p:nvSpPr>
        <p:spPr>
          <a:xfrm>
            <a:off x="359433" y="1524794"/>
            <a:ext cx="8665037" cy="4770536"/>
          </a:xfrm>
          <a:prstGeom prst="rect">
            <a:avLst/>
          </a:prstGeom>
          <a:noFill/>
        </p:spPr>
        <p:txBody>
          <a:bodyPr wrap="square" rtlCol="0">
            <a:spAutoFit/>
          </a:bodyPr>
          <a:lstStyle/>
          <a:p>
            <a:r>
              <a:rPr lang="en-US" altLang="zh-CN" sz="1900" dirty="0" smtClean="0"/>
              <a:t>[1]</a:t>
            </a:r>
            <a:r>
              <a:rPr lang="zh-CN" altLang="en-US" sz="1900" dirty="0" smtClean="0"/>
              <a:t> </a:t>
            </a:r>
            <a:r>
              <a:rPr lang="en-US" altLang="zh-CN" sz="1900" b="1" dirty="0"/>
              <a:t>Ming Ma</a:t>
            </a:r>
            <a:r>
              <a:rPr lang="en-US" altLang="zh-CN" sz="1900" dirty="0"/>
              <a:t>, </a:t>
            </a:r>
            <a:r>
              <a:rPr lang="en-US" altLang="zh-CN" sz="1900" dirty="0" err="1"/>
              <a:t>Jiangchuan</a:t>
            </a:r>
            <a:r>
              <a:rPr lang="en-US" altLang="zh-CN" sz="1900" dirty="0"/>
              <a:t> Liu, </a:t>
            </a:r>
            <a:r>
              <a:rPr lang="en-US" altLang="zh-CN" sz="1900" dirty="0" err="1"/>
              <a:t>Zhi</a:t>
            </a:r>
            <a:r>
              <a:rPr lang="en-US" altLang="zh-CN" sz="1900" dirty="0"/>
              <a:t> Wang, and </a:t>
            </a:r>
            <a:r>
              <a:rPr lang="en-US" altLang="zh-CN" sz="1900" dirty="0" err="1"/>
              <a:t>Lifeng</a:t>
            </a:r>
            <a:r>
              <a:rPr lang="en-US" altLang="zh-CN" sz="1900" dirty="0"/>
              <a:t> Sun. Towards edge computing-assisted mobile personal </a:t>
            </a:r>
            <a:r>
              <a:rPr lang="en-US" altLang="zh-CN" sz="1900" dirty="0" err="1"/>
              <a:t>livecast</a:t>
            </a:r>
            <a:r>
              <a:rPr lang="en-US" altLang="zh-CN" sz="1900" dirty="0"/>
              <a:t>: A stable matching with transfers solution. </a:t>
            </a:r>
            <a:r>
              <a:rPr lang="en-US" altLang="zh-CN" sz="1900" dirty="0" smtClean="0"/>
              <a:t>In ACM </a:t>
            </a:r>
            <a:r>
              <a:rPr lang="en-US" altLang="zh-CN" sz="1900" dirty="0" err="1" smtClean="0"/>
              <a:t>ToM</a:t>
            </a:r>
            <a:r>
              <a:rPr lang="en-US" altLang="zh-CN" sz="1900" dirty="0" err="1" smtClean="0"/>
              <a:t>CCAP</a:t>
            </a:r>
            <a:r>
              <a:rPr lang="en-US" altLang="zh-CN" sz="1900" dirty="0" smtClean="0"/>
              <a:t>, 2018. (CCF B)</a:t>
            </a:r>
          </a:p>
          <a:p>
            <a:r>
              <a:rPr lang="en-US" altLang="zh-CN" sz="1900" dirty="0" smtClean="0"/>
              <a:t>[2]</a:t>
            </a:r>
            <a:r>
              <a:rPr lang="zh-CN" altLang="en-US" sz="1900" dirty="0" smtClean="0"/>
              <a:t> </a:t>
            </a:r>
            <a:r>
              <a:rPr lang="en-US" altLang="zh-CN" sz="1900" b="1" dirty="0"/>
              <a:t>Ming Ma</a:t>
            </a:r>
            <a:r>
              <a:rPr lang="en-US" altLang="zh-CN" sz="1900" dirty="0"/>
              <a:t>, </a:t>
            </a:r>
            <a:r>
              <a:rPr lang="en-US" altLang="zh-CN" sz="1900" dirty="0" err="1"/>
              <a:t>Zhi</a:t>
            </a:r>
            <a:r>
              <a:rPr lang="en-US" altLang="zh-CN" sz="1900" dirty="0"/>
              <a:t> Wang, Kun Yi, </a:t>
            </a:r>
            <a:r>
              <a:rPr lang="en-US" altLang="zh-CN" sz="1900" dirty="0" err="1"/>
              <a:t>Jiangchuan</a:t>
            </a:r>
            <a:r>
              <a:rPr lang="en-US" altLang="zh-CN" sz="1900" dirty="0"/>
              <a:t> Liu, and </a:t>
            </a:r>
            <a:r>
              <a:rPr lang="en-US" altLang="zh-CN" sz="1900" dirty="0" err="1"/>
              <a:t>Lifeng</a:t>
            </a:r>
            <a:r>
              <a:rPr lang="en-US" altLang="zh-CN" sz="1900" dirty="0"/>
              <a:t> Sun. Joint request balancing and content aggregation in </a:t>
            </a:r>
            <a:r>
              <a:rPr lang="en-US" altLang="zh-CN" sz="1900" dirty="0" err="1"/>
              <a:t>crowdsourced</a:t>
            </a:r>
            <a:r>
              <a:rPr lang="en-US" altLang="zh-CN" sz="1900" dirty="0"/>
              <a:t> </a:t>
            </a:r>
            <a:r>
              <a:rPr lang="en-US" altLang="zh-CN" sz="1900" dirty="0" err="1"/>
              <a:t>cdn</a:t>
            </a:r>
            <a:r>
              <a:rPr lang="en-US" altLang="zh-CN" sz="1900" dirty="0"/>
              <a:t>. In </a:t>
            </a:r>
            <a:r>
              <a:rPr lang="en-US" altLang="zh-CN" sz="1900" i="1" dirty="0"/>
              <a:t>IEEE ICDCS</a:t>
            </a:r>
            <a:r>
              <a:rPr lang="en-US" altLang="zh-CN" sz="1900" dirty="0"/>
              <a:t>, 2017. (CCF B</a:t>
            </a:r>
            <a:r>
              <a:rPr lang="zh-CN" altLang="en-US" sz="1900" dirty="0"/>
              <a:t>）</a:t>
            </a:r>
            <a:endParaRPr lang="en-US" altLang="zh-CN" sz="1900" dirty="0"/>
          </a:p>
          <a:p>
            <a:r>
              <a:rPr lang="en-US" altLang="zh-CN" sz="1900" dirty="0" smtClean="0"/>
              <a:t>[3]</a:t>
            </a:r>
            <a:r>
              <a:rPr lang="zh-CN" altLang="en-US" sz="1900" dirty="0" smtClean="0"/>
              <a:t> </a:t>
            </a:r>
            <a:r>
              <a:rPr lang="en-US" altLang="zh-CN" sz="1900" dirty="0" err="1"/>
              <a:t>Lifeng</a:t>
            </a:r>
            <a:r>
              <a:rPr lang="en-US" altLang="zh-CN" sz="1900" dirty="0"/>
              <a:t> Sun, </a:t>
            </a:r>
            <a:r>
              <a:rPr lang="en-US" altLang="zh-CN" sz="1900" b="1" dirty="0"/>
              <a:t>Ming Ma</a:t>
            </a:r>
            <a:r>
              <a:rPr lang="en-US" altLang="zh-CN" sz="1900" dirty="0"/>
              <a:t>, Wen Hu, Haitian Pang, and </a:t>
            </a:r>
            <a:r>
              <a:rPr lang="en-US" altLang="zh-CN" sz="1900" dirty="0" err="1"/>
              <a:t>Zhi</a:t>
            </a:r>
            <a:r>
              <a:rPr lang="en-US" altLang="zh-CN" sz="1900" dirty="0"/>
              <a:t> Wang. Beyond 1 million nodes —</a:t>
            </a:r>
            <a:r>
              <a:rPr lang="en-US" altLang="zh-CN" sz="1900" dirty="0" err="1"/>
              <a:t>crowdsourced</a:t>
            </a:r>
            <a:r>
              <a:rPr lang="en-US" altLang="zh-CN" sz="1900" dirty="0"/>
              <a:t> video </a:t>
            </a:r>
            <a:r>
              <a:rPr lang="en-US" altLang="zh-CN" sz="1900" dirty="0" err="1"/>
              <a:t>cdn</a:t>
            </a:r>
            <a:r>
              <a:rPr lang="en-US" altLang="zh-CN" sz="1900" dirty="0"/>
              <a:t>: Architecture, technology and economy. In IEEE Multimedia </a:t>
            </a:r>
            <a:r>
              <a:rPr lang="en-US" altLang="zh-CN" sz="1900" dirty="0" err="1"/>
              <a:t>Magzine</a:t>
            </a:r>
            <a:r>
              <a:rPr lang="en-US" altLang="zh-CN" sz="1900" dirty="0"/>
              <a:t>, 2017. (</a:t>
            </a:r>
            <a:r>
              <a:rPr lang="zh-CN" altLang="zh-CN" sz="1900" dirty="0"/>
              <a:t>S</a:t>
            </a:r>
            <a:r>
              <a:rPr lang="en-US" altLang="zh-CN" sz="1900" dirty="0"/>
              <a:t>CI</a:t>
            </a:r>
            <a:r>
              <a:rPr lang="zh-CN" altLang="en-US" sz="1900" dirty="0"/>
              <a:t>）</a:t>
            </a:r>
            <a:endParaRPr lang="en-US" altLang="zh-CN" sz="1900" dirty="0"/>
          </a:p>
          <a:p>
            <a:r>
              <a:rPr lang="en-US" altLang="zh-CN" sz="1900" dirty="0" smtClean="0"/>
              <a:t>[4]</a:t>
            </a:r>
            <a:r>
              <a:rPr lang="zh-CN" altLang="en-US" sz="1900" dirty="0" smtClean="0"/>
              <a:t> </a:t>
            </a:r>
            <a:r>
              <a:rPr lang="en-US" altLang="zh-CN" sz="1900" b="1" dirty="0"/>
              <a:t>Ming Ma</a:t>
            </a:r>
            <a:r>
              <a:rPr lang="en-US" altLang="zh-CN" sz="1900" dirty="0"/>
              <a:t>, Lei Zhang, </a:t>
            </a:r>
            <a:r>
              <a:rPr lang="en-US" altLang="zh-CN" sz="1900" dirty="0" err="1"/>
              <a:t>Jiangchuan</a:t>
            </a:r>
            <a:r>
              <a:rPr lang="en-US" altLang="zh-CN" sz="1900" dirty="0"/>
              <a:t> Liu, </a:t>
            </a:r>
            <a:r>
              <a:rPr lang="en-US" altLang="zh-CN" sz="1900" dirty="0" err="1"/>
              <a:t>Zhi</a:t>
            </a:r>
            <a:r>
              <a:rPr lang="en-US" altLang="zh-CN" sz="1900" dirty="0"/>
              <a:t> Wang, and </a:t>
            </a:r>
            <a:r>
              <a:rPr lang="en-US" altLang="zh-CN" sz="1900" i="1" dirty="0" err="1"/>
              <a:t>Lifeng</a:t>
            </a:r>
            <a:r>
              <a:rPr lang="en-US" altLang="zh-CN" sz="1900" i="1" dirty="0"/>
              <a:t> Sun. Characterizing user behaviors in mobile personal </a:t>
            </a:r>
            <a:r>
              <a:rPr lang="en-US" altLang="zh-CN" sz="1900" i="1" dirty="0" err="1"/>
              <a:t>livecast</a:t>
            </a:r>
            <a:r>
              <a:rPr lang="en-US" altLang="zh-CN" sz="1900" i="1" dirty="0"/>
              <a:t>. In ACM NOSSDAV, 2017.</a:t>
            </a:r>
            <a:r>
              <a:rPr lang="zh-CN" altLang="zh-CN" sz="1900" i="1" dirty="0"/>
              <a:t> </a:t>
            </a:r>
            <a:r>
              <a:rPr lang="en-US" altLang="zh-CN" sz="1900" i="1" dirty="0"/>
              <a:t>(CCF B</a:t>
            </a:r>
            <a:r>
              <a:rPr lang="zh-CN" altLang="en-US" sz="1900" i="1" dirty="0" smtClean="0"/>
              <a:t>）</a:t>
            </a:r>
            <a:endParaRPr lang="en-US" altLang="zh-CN" sz="1900" dirty="0" smtClean="0"/>
          </a:p>
          <a:p>
            <a:r>
              <a:rPr lang="en-US" altLang="zh-CN" sz="1900" dirty="0" smtClean="0"/>
              <a:t>[</a:t>
            </a:r>
            <a:r>
              <a:rPr lang="en-US" altLang="zh-CN" sz="1900" dirty="0"/>
              <a:t>5</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Ke</a:t>
            </a:r>
            <a:r>
              <a:rPr lang="en-US" altLang="zh-CN" sz="1900" dirty="0"/>
              <a:t> Su, and </a:t>
            </a:r>
            <a:r>
              <a:rPr lang="en-US" altLang="zh-CN" sz="1900" dirty="0" err="1"/>
              <a:t>Lifeng</a:t>
            </a:r>
            <a:r>
              <a:rPr lang="en-US" altLang="zh-CN" sz="1900" dirty="0"/>
              <a:t> Sun. Understanding content placement strategies in </a:t>
            </a:r>
            <a:r>
              <a:rPr lang="en-US" altLang="zh-CN" sz="1900" dirty="0" err="1" smtClean="0"/>
              <a:t>smartrouter</a:t>
            </a:r>
            <a:r>
              <a:rPr lang="en-US" altLang="zh-CN" sz="1900" dirty="0"/>
              <a:t>-based peer video </a:t>
            </a:r>
            <a:r>
              <a:rPr lang="en-US" altLang="zh-CN" sz="1900" dirty="0" err="1"/>
              <a:t>cdn</a:t>
            </a:r>
            <a:r>
              <a:rPr lang="en-US" altLang="zh-CN" sz="1900" dirty="0"/>
              <a:t>. In ACM NOSSDAV, 2016</a:t>
            </a:r>
            <a:r>
              <a:rPr lang="en-US" altLang="zh-CN" sz="1900" dirty="0" smtClean="0"/>
              <a:t>. (</a:t>
            </a:r>
            <a:r>
              <a:rPr lang="en-US" altLang="zh-CN" sz="1900" dirty="0"/>
              <a:t>CCF B</a:t>
            </a:r>
            <a:r>
              <a:rPr lang="zh-CN" altLang="en-US" sz="1900" dirty="0"/>
              <a:t>）</a:t>
            </a:r>
            <a:endParaRPr lang="en-US" altLang="zh-CN" sz="1900" dirty="0"/>
          </a:p>
          <a:p>
            <a:r>
              <a:rPr lang="en-US" altLang="zh-CN" sz="1900" dirty="0" smtClean="0"/>
              <a:t>[</a:t>
            </a:r>
            <a:r>
              <a:rPr lang="en-US" altLang="zh-CN" sz="1900" dirty="0"/>
              <a:t>6</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Ke</a:t>
            </a:r>
            <a:r>
              <a:rPr lang="en-US" altLang="zh-CN" sz="1900" dirty="0"/>
              <a:t> Su, and </a:t>
            </a:r>
            <a:r>
              <a:rPr lang="en-US" altLang="zh-CN" sz="1900" dirty="0" err="1"/>
              <a:t>Lifeng</a:t>
            </a:r>
            <a:r>
              <a:rPr lang="en-US" altLang="zh-CN" sz="1900" dirty="0"/>
              <a:t> Sun. Understanding the power of </a:t>
            </a:r>
            <a:r>
              <a:rPr lang="en-US" altLang="zh-CN" sz="1900" dirty="0" err="1"/>
              <a:t>smartrouter</a:t>
            </a:r>
            <a:r>
              <a:rPr lang="en-US" altLang="zh-CN" sz="1900" dirty="0"/>
              <a:t>-based peer </a:t>
            </a:r>
            <a:r>
              <a:rPr lang="en-US" altLang="zh-CN" sz="1900" dirty="0" err="1"/>
              <a:t>cdn</a:t>
            </a:r>
            <a:r>
              <a:rPr lang="en-US" altLang="zh-CN" sz="1900" dirty="0"/>
              <a:t> for video streaming. In IEEE ICCCN, 2016</a:t>
            </a:r>
            <a:r>
              <a:rPr lang="en-US" altLang="zh-CN" sz="1900" dirty="0" smtClean="0"/>
              <a:t>. (</a:t>
            </a:r>
            <a:r>
              <a:rPr lang="en-US" altLang="zh-CN" sz="1900" dirty="0"/>
              <a:t>CCF </a:t>
            </a:r>
            <a:r>
              <a:rPr lang="en-US" altLang="zh-CN" sz="1900" dirty="0" smtClean="0"/>
              <a:t>C</a:t>
            </a:r>
            <a:r>
              <a:rPr lang="zh-CN" altLang="en-US" sz="1900" dirty="0" smtClean="0"/>
              <a:t>）</a:t>
            </a:r>
            <a:endParaRPr lang="en-US" altLang="zh-CN" sz="1900" dirty="0"/>
          </a:p>
          <a:p>
            <a:r>
              <a:rPr lang="en-US" altLang="zh-CN" sz="1900" dirty="0" smtClean="0"/>
              <a:t>[</a:t>
            </a:r>
            <a:r>
              <a:rPr lang="en-US" altLang="zh-CN" sz="1900" dirty="0"/>
              <a:t>7</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Yankai</a:t>
            </a:r>
            <a:r>
              <a:rPr lang="en-US" altLang="zh-CN" sz="1900" dirty="0"/>
              <a:t> Zhang, and </a:t>
            </a:r>
            <a:r>
              <a:rPr lang="en-US" altLang="zh-CN" sz="1900" dirty="0" err="1"/>
              <a:t>Lifeng</a:t>
            </a:r>
            <a:r>
              <a:rPr lang="en-US" altLang="zh-CN" sz="1900" dirty="0"/>
              <a:t> Sun. Dynamic strategies for flow scheduling in</a:t>
            </a:r>
            <a:r>
              <a:rPr lang="zh-CN" altLang="zh-CN" sz="1900" dirty="0"/>
              <a:t> </a:t>
            </a:r>
            <a:r>
              <a:rPr lang="en-US" altLang="zh-CN" sz="1900" dirty="0"/>
              <a:t>multi-homing video </a:t>
            </a:r>
            <a:r>
              <a:rPr lang="en-US" altLang="zh-CN" sz="1900" dirty="0" err="1"/>
              <a:t>cdns</a:t>
            </a:r>
            <a:r>
              <a:rPr lang="en-US" altLang="zh-CN" sz="1900" dirty="0"/>
              <a:t>. In Springer PCM, 2016. (CCF </a:t>
            </a:r>
            <a:r>
              <a:rPr lang="en-US" altLang="zh-CN" sz="1900" dirty="0" smtClean="0"/>
              <a:t>C</a:t>
            </a:r>
            <a:r>
              <a:rPr lang="zh-CN" altLang="en-US" sz="1900" dirty="0" smtClean="0"/>
              <a:t>）</a:t>
            </a:r>
            <a:endParaRPr lang="en-US" altLang="zh-CN" sz="1900" dirty="0"/>
          </a:p>
        </p:txBody>
      </p:sp>
    </p:spTree>
    <p:extLst>
      <p:ext uri="{BB962C8B-B14F-4D97-AF65-F5344CB8AC3E}">
        <p14:creationId xmlns:p14="http://schemas.microsoft.com/office/powerpoint/2010/main" val="14267550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非一作论文</a:t>
            </a:r>
            <a:r>
              <a:rPr kumimoji="1" lang="en-US" altLang="zh-CN" dirty="0" smtClean="0">
                <a:latin typeface="微软雅黑"/>
                <a:ea typeface="微软雅黑"/>
                <a:cs typeface="微软雅黑"/>
              </a:rPr>
              <a:t>&amp;</a:t>
            </a:r>
            <a:r>
              <a:rPr kumimoji="1" lang="zh-CN" altLang="en-US" dirty="0" smtClean="0">
                <a:latin typeface="微软雅黑"/>
                <a:ea typeface="微软雅黑"/>
                <a:cs typeface="微软雅黑"/>
              </a:rPr>
              <a:t>项目</a:t>
            </a:r>
            <a:endParaRPr kumimoji="1" lang="zh-CN" altLang="en-US" dirty="0">
              <a:latin typeface="微软雅黑"/>
              <a:ea typeface="微软雅黑"/>
              <a:cs typeface="微软雅黑"/>
            </a:endParaRPr>
          </a:p>
        </p:txBody>
      </p:sp>
      <p:sp>
        <p:nvSpPr>
          <p:cNvPr id="3" name="文本框 2"/>
          <p:cNvSpPr txBox="1"/>
          <p:nvPr/>
        </p:nvSpPr>
        <p:spPr>
          <a:xfrm>
            <a:off x="562629" y="1592526"/>
            <a:ext cx="8665037" cy="5139869"/>
          </a:xfrm>
          <a:prstGeom prst="rect">
            <a:avLst/>
          </a:prstGeom>
          <a:noFill/>
        </p:spPr>
        <p:txBody>
          <a:bodyPr wrap="square" rtlCol="0">
            <a:spAutoFit/>
          </a:bodyPr>
          <a:lstStyle/>
          <a:p>
            <a:pPr marL="266700" indent="-266700">
              <a:buFont typeface="Wingdings" charset="2"/>
              <a:buChar char="l"/>
            </a:pPr>
            <a:r>
              <a:rPr lang="zh-CN" altLang="en-US" sz="2800" dirty="0" smtClean="0">
                <a:latin typeface="微软雅黑"/>
                <a:ea typeface="微软雅黑"/>
                <a:cs typeface="微软雅黑"/>
              </a:rPr>
              <a:t>非一作论文：</a:t>
            </a:r>
            <a:endParaRPr lang="en-US" altLang="zh-CN" sz="2800" dirty="0" smtClean="0">
              <a:latin typeface="微软雅黑"/>
              <a:ea typeface="微软雅黑"/>
              <a:cs typeface="微软雅黑"/>
            </a:endParaRPr>
          </a:p>
          <a:p>
            <a:r>
              <a:rPr lang="en-US" altLang="zh-CN" sz="1900" dirty="0" smtClean="0"/>
              <a:t>[1]</a:t>
            </a:r>
            <a:r>
              <a:rPr lang="en-US" altLang="zh-CN" sz="1900" b="1" dirty="0" smtClean="0"/>
              <a:t> </a:t>
            </a:r>
            <a:r>
              <a:rPr lang="en-US" altLang="zh-CN" sz="1900" dirty="0" smtClean="0"/>
              <a:t>Wen Hu, </a:t>
            </a:r>
            <a:r>
              <a:rPr lang="en-US" altLang="zh-CN" sz="1900" dirty="0" err="1" smtClean="0"/>
              <a:t>Zhi</a:t>
            </a:r>
            <a:r>
              <a:rPr lang="en-US" altLang="zh-CN" sz="1900" dirty="0" smtClean="0"/>
              <a:t> Wang, </a:t>
            </a:r>
            <a:r>
              <a:rPr lang="en-US" altLang="zh-CN" sz="1900" b="1" dirty="0" smtClean="0"/>
              <a:t>Ming Ma</a:t>
            </a:r>
            <a:r>
              <a:rPr lang="en-US" altLang="zh-CN" sz="1900" dirty="0" smtClean="0"/>
              <a:t>, and </a:t>
            </a:r>
            <a:r>
              <a:rPr lang="en-US" altLang="zh-CN" sz="1900" dirty="0" err="1" smtClean="0"/>
              <a:t>Lifeng</a:t>
            </a:r>
            <a:r>
              <a:rPr lang="en-US" altLang="zh-CN" sz="1900" dirty="0" smtClean="0"/>
              <a:t> Sun. Edge video </a:t>
            </a:r>
            <a:r>
              <a:rPr lang="en-US" altLang="zh-CN" sz="1900" dirty="0" err="1" smtClean="0"/>
              <a:t>cdn</a:t>
            </a:r>
            <a:r>
              <a:rPr lang="en-US" altLang="zh-CN" sz="1900" dirty="0" smtClean="0"/>
              <a:t>: A </a:t>
            </a:r>
            <a:r>
              <a:rPr lang="en-US" altLang="zh-CN" sz="1900" dirty="0" err="1" smtClean="0"/>
              <a:t>wi-fi</a:t>
            </a:r>
            <a:r>
              <a:rPr lang="en-US" altLang="zh-CN" sz="1900" dirty="0" smtClean="0"/>
              <a:t> content hotspot solution. In Springer </a:t>
            </a:r>
            <a:r>
              <a:rPr lang="en-US" altLang="zh-CN" sz="1900" b="1" i="1" dirty="0" smtClean="0"/>
              <a:t>JCST</a:t>
            </a:r>
            <a:r>
              <a:rPr lang="en-US" altLang="zh-CN" sz="1900" dirty="0" smtClean="0"/>
              <a:t>, 2016. </a:t>
            </a:r>
          </a:p>
          <a:p>
            <a:r>
              <a:rPr lang="en-US" altLang="zh-CN" sz="1900" dirty="0" smtClean="0"/>
              <a:t>[</a:t>
            </a:r>
            <a:r>
              <a:rPr lang="zh-CN" altLang="zh-CN" sz="1900" dirty="0" smtClean="0"/>
              <a:t>2</a:t>
            </a:r>
            <a:r>
              <a:rPr lang="en-US" altLang="zh-CN" sz="1900" dirty="0" smtClean="0"/>
              <a:t>] Cong Zhang, </a:t>
            </a:r>
            <a:r>
              <a:rPr lang="en-US" altLang="zh-CN" sz="1900" dirty="0" err="1" smtClean="0"/>
              <a:t>Jiangchuan</a:t>
            </a:r>
            <a:r>
              <a:rPr lang="en-US" altLang="zh-CN" sz="1900" dirty="0" smtClean="0"/>
              <a:t> Liu, </a:t>
            </a:r>
            <a:r>
              <a:rPr lang="en-US" altLang="zh-CN" sz="1900" b="1" dirty="0" smtClean="0"/>
              <a:t>Ming Ma</a:t>
            </a:r>
            <a:r>
              <a:rPr lang="en-US" altLang="zh-CN" sz="1900" dirty="0" smtClean="0"/>
              <a:t>, </a:t>
            </a:r>
            <a:r>
              <a:rPr lang="en-US" altLang="zh-CN" sz="1900" dirty="0" err="1" smtClean="0"/>
              <a:t>Lifeng</a:t>
            </a:r>
            <a:r>
              <a:rPr lang="en-US" altLang="zh-CN" sz="1900" dirty="0" smtClean="0"/>
              <a:t> Sun, and Bo Li. Seeker: Topic-aware viewing pattern prediction in </a:t>
            </a:r>
            <a:r>
              <a:rPr lang="en-US" altLang="zh-CN" sz="1900" dirty="0" err="1" smtClean="0"/>
              <a:t>crowdsourced</a:t>
            </a:r>
            <a:r>
              <a:rPr lang="en-US" altLang="zh-CN" sz="1900" dirty="0" smtClean="0"/>
              <a:t> interactive live streaming. In </a:t>
            </a:r>
            <a:r>
              <a:rPr lang="en-US" altLang="zh-CN" sz="1900" i="1" dirty="0" smtClean="0"/>
              <a:t>ACM NOSSDAV</a:t>
            </a:r>
            <a:r>
              <a:rPr lang="en-US" altLang="zh-CN" sz="1900" dirty="0" smtClean="0"/>
              <a:t>, 2017. </a:t>
            </a:r>
          </a:p>
          <a:p>
            <a:r>
              <a:rPr lang="en-US" altLang="zh-CN" sz="1900" dirty="0" smtClean="0"/>
              <a:t>[3] </a:t>
            </a:r>
            <a:r>
              <a:rPr lang="en-US" altLang="zh-CN" sz="1900" dirty="0" err="1" smtClean="0"/>
              <a:t>Jia</a:t>
            </a:r>
            <a:r>
              <a:rPr lang="en-US" altLang="zh-CN" sz="1900" dirty="0" smtClean="0"/>
              <a:t> Zhao, </a:t>
            </a:r>
            <a:r>
              <a:rPr lang="en-US" altLang="zh-CN" sz="1900" b="1" dirty="0" smtClean="0"/>
              <a:t>Ming Ma</a:t>
            </a:r>
            <a:r>
              <a:rPr lang="en-US" altLang="zh-CN" sz="1900" dirty="0" smtClean="0"/>
              <a:t>, Wei Gong, Lei Zhang, </a:t>
            </a:r>
            <a:r>
              <a:rPr lang="en-US" altLang="zh-CN" sz="1900" dirty="0" err="1" smtClean="0"/>
              <a:t>Yifei</a:t>
            </a:r>
            <a:r>
              <a:rPr lang="en-US" altLang="zh-CN" sz="1900" dirty="0" smtClean="0"/>
              <a:t> Zhu, </a:t>
            </a:r>
            <a:r>
              <a:rPr lang="en-US" altLang="zh-CN" sz="1900" dirty="0" err="1" smtClean="0"/>
              <a:t>Jiangchuan</a:t>
            </a:r>
            <a:r>
              <a:rPr lang="en-US" altLang="zh-CN" sz="1900" dirty="0" smtClean="0"/>
              <a:t> Liu. Social media stickiness in Mobile Personal </a:t>
            </a:r>
            <a:r>
              <a:rPr lang="en-US" altLang="zh-CN" sz="1900" dirty="0" err="1" smtClean="0"/>
              <a:t>Livestreaming</a:t>
            </a:r>
            <a:r>
              <a:rPr lang="en-US" altLang="zh-CN" sz="1900" dirty="0" smtClean="0"/>
              <a:t> service. In IEEE/ACM </a:t>
            </a:r>
            <a:r>
              <a:rPr lang="en-US" altLang="zh-CN" sz="1900" dirty="0" err="1" smtClean="0"/>
              <a:t>IWQoS</a:t>
            </a:r>
            <a:r>
              <a:rPr lang="en-US" altLang="zh-CN" sz="1900" dirty="0" smtClean="0"/>
              <a:t>, 2017.</a:t>
            </a:r>
          </a:p>
          <a:p>
            <a:endParaRPr lang="en-US" altLang="zh-CN" sz="2000" dirty="0" smtClean="0"/>
          </a:p>
          <a:p>
            <a:pPr marL="266700" indent="-266700">
              <a:buFont typeface="Wingdings" charset="2"/>
              <a:buChar char="l"/>
            </a:pPr>
            <a:r>
              <a:rPr lang="zh-CN" altLang="en-US" sz="2800" dirty="0" smtClean="0">
                <a:latin typeface="微软雅黑"/>
                <a:ea typeface="微软雅黑"/>
                <a:cs typeface="微软雅黑"/>
              </a:rPr>
              <a:t>科研项目</a:t>
            </a:r>
            <a:endParaRPr lang="en-US" altLang="zh-CN" sz="2800" dirty="0" smtClean="0">
              <a:latin typeface="微软雅黑"/>
              <a:ea typeface="微软雅黑"/>
              <a:cs typeface="微软雅黑"/>
            </a:endParaRPr>
          </a:p>
          <a:p>
            <a:pPr marL="914400" lvl="1" indent="-457200">
              <a:buFont typeface="Wingdings" charset="2"/>
              <a:buChar char="ü"/>
            </a:pPr>
            <a:r>
              <a:rPr lang="zh-CN" altLang="en-US" sz="2000" dirty="0" smtClean="0">
                <a:latin typeface="微软雅黑"/>
                <a:ea typeface="微软雅黑"/>
                <a:cs typeface="微软雅黑"/>
              </a:rPr>
              <a:t>公司合作项目</a:t>
            </a:r>
            <a:r>
              <a:rPr lang="en-US" altLang="zh-CN" sz="2000" dirty="0" smtClean="0">
                <a:latin typeface="微软雅黑"/>
                <a:ea typeface="微软雅黑"/>
                <a:cs typeface="微软雅黑"/>
              </a:rPr>
              <a:t>—</a:t>
            </a:r>
            <a:r>
              <a:rPr lang="zh-CN" altLang="zh-CN" sz="2000" dirty="0" smtClean="0">
                <a:latin typeface="微软雅黑"/>
                <a:ea typeface="微软雅黑"/>
                <a:cs typeface="微软雅黑"/>
              </a:rPr>
              <a:t>流媒体传输优化策略 </a:t>
            </a:r>
            <a:endParaRPr lang="en-US" altLang="zh-CN" sz="2000" dirty="0" smtClean="0">
              <a:latin typeface="微软雅黑"/>
              <a:ea typeface="微软雅黑"/>
              <a:cs typeface="微软雅黑"/>
            </a:endParaRPr>
          </a:p>
          <a:p>
            <a:pPr marL="914400" lvl="1" indent="-457200">
              <a:buFont typeface="Wingdings" charset="2"/>
              <a:buChar char="ü"/>
            </a:pPr>
            <a:r>
              <a:rPr lang="zh-CN" altLang="en-US" sz="2000" dirty="0" smtClean="0">
                <a:latin typeface="微软雅黑"/>
                <a:ea typeface="微软雅黑"/>
                <a:cs typeface="微软雅黑"/>
              </a:rPr>
              <a:t>国家自然科学基金面上项目</a:t>
            </a:r>
            <a:r>
              <a:rPr lang="en-US" altLang="zh-CN" sz="2000" dirty="0" smtClean="0">
                <a:latin typeface="微软雅黑"/>
                <a:ea typeface="微软雅黑"/>
                <a:cs typeface="微软雅黑"/>
              </a:rPr>
              <a:t>—</a:t>
            </a:r>
            <a:r>
              <a:rPr lang="zh-CN" altLang="en-US" sz="2000" dirty="0" smtClean="0">
                <a:latin typeface="微软雅黑"/>
                <a:ea typeface="微软雅黑"/>
                <a:cs typeface="微软雅黑"/>
              </a:rPr>
              <a:t>多</a:t>
            </a:r>
            <a:r>
              <a:rPr lang="en-US" altLang="zh-CN" sz="2000" dirty="0" smtClean="0">
                <a:latin typeface="微软雅黑"/>
                <a:ea typeface="微软雅黑"/>
                <a:cs typeface="微软雅黑"/>
              </a:rPr>
              <a:t>CDN</a:t>
            </a:r>
            <a:r>
              <a:rPr lang="zh-CN" altLang="en-US" sz="2000" dirty="0" smtClean="0">
                <a:latin typeface="微软雅黑"/>
                <a:ea typeface="微软雅黑"/>
                <a:cs typeface="微软雅黑"/>
              </a:rPr>
              <a:t>自适应流媒体分发的用户体验与网络 资源联合优化研究</a:t>
            </a:r>
            <a:r>
              <a:rPr lang="en-US" altLang="zh-CN" sz="2000" dirty="0" smtClean="0">
                <a:latin typeface="微软雅黑"/>
                <a:ea typeface="微软雅黑"/>
                <a:cs typeface="微软雅黑"/>
              </a:rPr>
              <a:t>, 61472204</a:t>
            </a:r>
          </a:p>
          <a:p>
            <a:pPr marL="914400" lvl="1" indent="-457200">
              <a:buFont typeface="Wingdings" charset="2"/>
              <a:buChar char="ü"/>
            </a:pPr>
            <a:r>
              <a:rPr lang="zh-CN" altLang="en-US" sz="2000" dirty="0" smtClean="0">
                <a:latin typeface="微软雅黑"/>
                <a:ea typeface="微软雅黑"/>
                <a:cs typeface="微软雅黑"/>
              </a:rPr>
              <a:t>国家自然科学基金面上项目 </a:t>
            </a:r>
            <a:r>
              <a:rPr lang="en-US" altLang="zh-CN" sz="2000" dirty="0" smtClean="0">
                <a:latin typeface="微软雅黑"/>
                <a:ea typeface="微软雅黑"/>
                <a:cs typeface="微软雅黑"/>
              </a:rPr>
              <a:t>— </a:t>
            </a:r>
            <a:r>
              <a:rPr lang="zh-CN" altLang="en-US" sz="2000" dirty="0" smtClean="0">
                <a:latin typeface="微软雅黑"/>
                <a:ea typeface="微软雅黑"/>
                <a:cs typeface="微软雅黑"/>
              </a:rPr>
              <a:t>基于社交访问行为与传播特性的在线视频内 容部署与传输方法研究</a:t>
            </a:r>
            <a:r>
              <a:rPr lang="en-US" altLang="zh-CN" sz="2000" dirty="0" smtClean="0">
                <a:latin typeface="微软雅黑"/>
                <a:ea typeface="微软雅黑"/>
                <a:cs typeface="微软雅黑"/>
              </a:rPr>
              <a:t>, 61272231 </a:t>
            </a:r>
            <a:endParaRPr lang="en-US" altLang="zh-CN" sz="2000" dirty="0" smtClean="0"/>
          </a:p>
          <a:p>
            <a:r>
              <a:rPr lang="zh-CN" altLang="en-US" sz="1900" dirty="0" smtClean="0"/>
              <a:t> </a:t>
            </a:r>
            <a:endParaRPr lang="en-US" altLang="zh-CN" sz="1900" dirty="0"/>
          </a:p>
        </p:txBody>
      </p:sp>
    </p:spTree>
    <p:extLst>
      <p:ext uri="{BB962C8B-B14F-4D97-AF65-F5344CB8AC3E}">
        <p14:creationId xmlns:p14="http://schemas.microsoft.com/office/powerpoint/2010/main" val="21067746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731582" y="1422806"/>
            <a:ext cx="5053817" cy="3888432"/>
            <a:chOff x="1822439" y="149340"/>
            <a:chExt cx="5053817" cy="3888432"/>
          </a:xfrm>
        </p:grpSpPr>
        <p:sp>
          <p:nvSpPr>
            <p:cNvPr id="11" name="任意多边形 12"/>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43"/>
            <p:cNvSpPr txBox="1"/>
            <p:nvPr/>
          </p:nvSpPr>
          <p:spPr>
            <a:xfrm>
              <a:off x="3248368" y="1690873"/>
              <a:ext cx="2690160" cy="784830"/>
            </a:xfrm>
            <a:prstGeom prst="rect">
              <a:avLst/>
            </a:prstGeom>
            <a:noFill/>
            <a:effectLst/>
          </p:spPr>
          <p:txBody>
            <a:bodyPr wrap="none" rtlCol="0">
              <a:spAutoFit/>
            </a:bodyPr>
            <a:lstStyle/>
            <a:p>
              <a:r>
                <a:rPr lang="en-US" altLang="zh-CN" sz="4500" b="1" dirty="0" smtClean="0">
                  <a:solidFill>
                    <a:schemeClr val="accent5"/>
                  </a:solidFill>
                  <a:latin typeface="微软雅黑" pitchFamily="34" charset="-122"/>
                  <a:ea typeface="造字工房俊雅锐宋体验版常规体" pitchFamily="50" charset="-122"/>
                </a:rPr>
                <a:t>THANKS</a:t>
              </a:r>
              <a:endParaRPr lang="zh-CN" altLang="en-US" sz="4500" b="1" dirty="0">
                <a:solidFill>
                  <a:schemeClr val="accent5"/>
                </a:solidFill>
                <a:latin typeface="微软雅黑" pitchFamily="34" charset="-122"/>
                <a:ea typeface="造字工房俊雅锐宋体验版常规体" pitchFamily="50" charset="-122"/>
              </a:endParaRPr>
            </a:p>
          </p:txBody>
        </p:sp>
      </p:grpSp>
      <p:grpSp>
        <p:nvGrpSpPr>
          <p:cNvPr id="14" name="组 13"/>
          <p:cNvGrpSpPr/>
          <p:nvPr/>
        </p:nvGrpSpPr>
        <p:grpSpPr>
          <a:xfrm>
            <a:off x="5650765" y="4065235"/>
            <a:ext cx="2948949" cy="1173071"/>
            <a:chOff x="6129312" y="3074432"/>
            <a:chExt cx="2071292" cy="634821"/>
          </a:xfrm>
          <a:solidFill>
            <a:srgbClr val="4BACC6"/>
          </a:solidFill>
        </p:grpSpPr>
        <p:sp>
          <p:nvSpPr>
            <p:cNvPr id="15" name="圆角矩形 14"/>
            <p:cNvSpPr/>
            <p:nvPr/>
          </p:nvSpPr>
          <p:spPr>
            <a:xfrm>
              <a:off x="6129312" y="3074432"/>
              <a:ext cx="2071292" cy="26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pitchFamily="34" charset="-122"/>
                  <a:ea typeface="微软雅黑" pitchFamily="34" charset="-122"/>
                </a:rPr>
                <a:t>答辩学生</a:t>
              </a:r>
              <a:r>
                <a:rPr lang="zh-CN" altLang="en-US"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马茗</a:t>
              </a:r>
              <a:endParaRPr lang="zh-CN" altLang="en-US" dirty="0">
                <a:solidFill>
                  <a:schemeClr val="bg1"/>
                </a:solidFill>
                <a:latin typeface="微软雅黑" pitchFamily="34" charset="-122"/>
                <a:ea typeface="微软雅黑" pitchFamily="34" charset="-122"/>
              </a:endParaRPr>
            </a:p>
          </p:txBody>
        </p:sp>
        <p:sp>
          <p:nvSpPr>
            <p:cNvPr id="16" name="圆角矩形 15"/>
            <p:cNvSpPr/>
            <p:nvPr/>
          </p:nvSpPr>
          <p:spPr>
            <a:xfrm>
              <a:off x="6134257" y="3441037"/>
              <a:ext cx="2066347" cy="26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pitchFamily="34" charset="-122"/>
                  <a:ea typeface="微软雅黑" pitchFamily="34" charset="-122"/>
                </a:rPr>
                <a:t>指导教师：孙立峰  教授</a:t>
              </a:r>
              <a:endParaRPr lang="zh-CN" altLang="en-US"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721831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研究背景：</a:t>
            </a:r>
            <a:r>
              <a:rPr kumimoji="1" lang="zh-CN" altLang="en-US" dirty="0">
                <a:latin typeface="微软雅黑"/>
                <a:ea typeface="微软雅黑"/>
                <a:cs typeface="微软雅黑"/>
              </a:rPr>
              <a:t>边缘计算</a:t>
            </a:r>
          </a:p>
        </p:txBody>
      </p:sp>
      <p:sp>
        <p:nvSpPr>
          <p:cNvPr id="3" name="文本框 2"/>
          <p:cNvSpPr txBox="1"/>
          <p:nvPr/>
        </p:nvSpPr>
        <p:spPr>
          <a:xfrm>
            <a:off x="906028" y="1829792"/>
            <a:ext cx="5763116" cy="3970317"/>
          </a:xfrm>
          <a:prstGeom prst="rect">
            <a:avLst/>
          </a:prstGeom>
          <a:noFill/>
        </p:spPr>
        <p:txBody>
          <a:bodyPr wrap="none" rtlCol="0">
            <a:spAutoFit/>
          </a:bodyPr>
          <a:lstStyle/>
          <a:p>
            <a:pPr marL="342900" indent="-342900">
              <a:lnSpc>
                <a:spcPct val="150000"/>
              </a:lnSpc>
              <a:buFont typeface="Wingdings" charset="2"/>
              <a:buChar char="l"/>
            </a:pPr>
            <a:r>
              <a:rPr kumimoji="1" lang="zh-CN" altLang="en-US" sz="2400" dirty="0" smtClean="0">
                <a:latin typeface="微软雅黑"/>
                <a:ea typeface="微软雅黑"/>
                <a:cs typeface="微软雅黑"/>
              </a:rPr>
              <a:t>边缘计算辅助的网络内容分发网络</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en-US" altLang="zh-CN" sz="2000" dirty="0" smtClean="0">
                <a:latin typeface="微软雅黑"/>
                <a:ea typeface="微软雅黑"/>
                <a:cs typeface="微软雅黑"/>
              </a:rPr>
              <a:t>ICN</a:t>
            </a:r>
            <a:r>
              <a:rPr kumimoji="1" lang="en-US" altLang="en-US" sz="2000" dirty="0">
                <a:latin typeface="微软雅黑"/>
                <a:ea typeface="微软雅黑"/>
                <a:cs typeface="微软雅黑"/>
              </a:rPr>
              <a:t>、</a:t>
            </a:r>
            <a:r>
              <a:rPr kumimoji="1" lang="en-US" altLang="zh-CN" sz="2000" dirty="0" smtClean="0">
                <a:latin typeface="微软雅黑"/>
                <a:ea typeface="微软雅黑"/>
                <a:cs typeface="微软雅黑"/>
              </a:rPr>
              <a:t>5G</a:t>
            </a:r>
            <a:r>
              <a:rPr kumimoji="1" lang="zh-CN" altLang="en-US" sz="2000" dirty="0" smtClean="0">
                <a:latin typeface="微软雅黑"/>
                <a:ea typeface="微软雅黑"/>
                <a:cs typeface="微软雅黑"/>
              </a:rPr>
              <a:t>等下一代互联网架构</a:t>
            </a:r>
            <a:endParaRPr kumimoji="1" lang="en-US" altLang="zh-CN" sz="2000" dirty="0" smtClean="0">
              <a:latin typeface="微软雅黑"/>
              <a:ea typeface="微软雅黑"/>
              <a:cs typeface="微软雅黑"/>
            </a:endParaRPr>
          </a:p>
          <a:p>
            <a:pPr marL="800100" lvl="1" indent="-342900">
              <a:lnSpc>
                <a:spcPct val="150000"/>
              </a:lnSpc>
              <a:buFont typeface="Wingdings" charset="2"/>
              <a:buChar char="ü"/>
            </a:pPr>
            <a:endParaRPr kumimoji="1" lang="en-US" altLang="zh-CN" sz="2400" dirty="0">
              <a:latin typeface="微软雅黑"/>
              <a:ea typeface="微软雅黑"/>
              <a:cs typeface="微软雅黑"/>
            </a:endParaRPr>
          </a:p>
          <a:p>
            <a:pPr lvl="1">
              <a:lnSpc>
                <a:spcPct val="150000"/>
              </a:lnSpc>
            </a:pPr>
            <a:endParaRPr kumimoji="1" lang="en-US" altLang="zh-CN" sz="2400" dirty="0" smtClean="0">
              <a:latin typeface="微软雅黑"/>
              <a:ea typeface="微软雅黑"/>
              <a:cs typeface="微软雅黑"/>
            </a:endParaRPr>
          </a:p>
          <a:p>
            <a:pPr lvl="1">
              <a:lnSpc>
                <a:spcPct val="150000"/>
              </a:lnSpc>
            </a:pPr>
            <a:endParaRPr kumimoji="1" lang="en-US" altLang="zh-CN" sz="2400" dirty="0">
              <a:latin typeface="微软雅黑"/>
              <a:ea typeface="微软雅黑"/>
              <a:cs typeface="微软雅黑"/>
            </a:endParaRPr>
          </a:p>
          <a:p>
            <a:pPr marL="800100" lvl="1" indent="-342900">
              <a:lnSpc>
                <a:spcPct val="150000"/>
              </a:lnSpc>
              <a:buFont typeface="Wingdings" charset="2"/>
              <a:buChar char="ü"/>
            </a:pPr>
            <a:r>
              <a:rPr kumimoji="1" lang="zh-CN" altLang="en-US" sz="2000" dirty="0" smtClean="0">
                <a:latin typeface="微软雅黑"/>
                <a:ea typeface="微软雅黑"/>
                <a:cs typeface="微软雅黑"/>
              </a:rPr>
              <a:t>边缘智能设备</a:t>
            </a:r>
            <a:r>
              <a:rPr kumimoji="1" lang="en-US" altLang="zh-CN" sz="2000" dirty="0" smtClean="0">
                <a:latin typeface="微软雅黑"/>
                <a:ea typeface="微软雅黑"/>
                <a:cs typeface="微软雅黑"/>
              </a:rPr>
              <a:t> </a:t>
            </a:r>
            <a:r>
              <a:rPr kumimoji="1" lang="zh-CN" altLang="en-US" sz="2000" dirty="0" smtClean="0">
                <a:latin typeface="微软雅黑"/>
                <a:ea typeface="微软雅黑"/>
                <a:cs typeface="微软雅黑"/>
              </a:rPr>
              <a:t>（在线时间长、资源稳定）</a:t>
            </a:r>
            <a:endParaRPr kumimoji="1" lang="en-US" altLang="zh-CN" sz="2000" dirty="0">
              <a:latin typeface="微软雅黑"/>
              <a:ea typeface="微软雅黑"/>
              <a:cs typeface="微软雅黑"/>
            </a:endParaRPr>
          </a:p>
          <a:p>
            <a:endParaRPr kumimoji="1" lang="en-US" altLang="zh-CN" sz="2400" dirty="0">
              <a:latin typeface="微软雅黑"/>
              <a:ea typeface="微软雅黑"/>
              <a:cs typeface="微软雅黑"/>
            </a:endParaRPr>
          </a:p>
          <a:p>
            <a:endParaRPr kumimoji="1" lang="en-US" altLang="zh-CN" sz="2400" dirty="0" smtClean="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971663" y="5390135"/>
            <a:ext cx="929274" cy="819947"/>
          </a:xfrm>
          <a:prstGeom prst="rect">
            <a:avLst/>
          </a:prstGeom>
        </p:spPr>
      </p:pic>
      <p:pic>
        <p:nvPicPr>
          <p:cNvPr id="6" name="图片 5"/>
          <p:cNvPicPr>
            <a:picLocks noChangeAspect="1"/>
          </p:cNvPicPr>
          <p:nvPr/>
        </p:nvPicPr>
        <p:blipFill>
          <a:blip r:embed="rId4"/>
          <a:stretch>
            <a:fillRect/>
          </a:stretch>
        </p:blipFill>
        <p:spPr>
          <a:xfrm>
            <a:off x="4277443" y="5434206"/>
            <a:ext cx="907252" cy="871082"/>
          </a:xfrm>
          <a:prstGeom prst="rect">
            <a:avLst/>
          </a:prstGeom>
        </p:spPr>
      </p:pic>
      <p:pic>
        <p:nvPicPr>
          <p:cNvPr id="8" name="图片 7"/>
          <p:cNvPicPr>
            <a:picLocks noChangeAspect="1"/>
          </p:cNvPicPr>
          <p:nvPr/>
        </p:nvPicPr>
        <p:blipFill>
          <a:blip r:embed="rId5"/>
          <a:stretch>
            <a:fillRect/>
          </a:stretch>
        </p:blipFill>
        <p:spPr>
          <a:xfrm>
            <a:off x="3269318" y="5431950"/>
            <a:ext cx="761887" cy="769742"/>
          </a:xfrm>
          <a:prstGeom prst="rect">
            <a:avLst/>
          </a:prstGeom>
        </p:spPr>
      </p:pic>
      <p:pic>
        <p:nvPicPr>
          <p:cNvPr id="9" name="图片 8"/>
          <p:cNvPicPr>
            <a:picLocks noChangeAspect="1"/>
          </p:cNvPicPr>
          <p:nvPr/>
        </p:nvPicPr>
        <p:blipFill>
          <a:blip r:embed="rId6"/>
          <a:stretch>
            <a:fillRect/>
          </a:stretch>
        </p:blipFill>
        <p:spPr>
          <a:xfrm>
            <a:off x="1848990" y="3037634"/>
            <a:ext cx="1219036" cy="1145365"/>
          </a:xfrm>
          <a:prstGeom prst="rect">
            <a:avLst/>
          </a:prstGeom>
        </p:spPr>
      </p:pic>
      <p:pic>
        <p:nvPicPr>
          <p:cNvPr id="11" name="图片 10"/>
          <p:cNvPicPr>
            <a:picLocks noChangeAspect="1"/>
          </p:cNvPicPr>
          <p:nvPr/>
        </p:nvPicPr>
        <p:blipFill rotWithShape="1">
          <a:blip r:embed="rId7"/>
          <a:srcRect b="5828"/>
          <a:stretch/>
        </p:blipFill>
        <p:spPr>
          <a:xfrm>
            <a:off x="4850576" y="2508733"/>
            <a:ext cx="2974079" cy="2153788"/>
          </a:xfrm>
          <a:prstGeom prst="rect">
            <a:avLst/>
          </a:prstGeom>
        </p:spPr>
      </p:pic>
      <p:pic>
        <p:nvPicPr>
          <p:cNvPr id="13" name="图片 12"/>
          <p:cNvPicPr>
            <a:picLocks noChangeAspect="1"/>
          </p:cNvPicPr>
          <p:nvPr/>
        </p:nvPicPr>
        <p:blipFill>
          <a:blip r:embed="rId8"/>
          <a:stretch>
            <a:fillRect/>
          </a:stretch>
        </p:blipFill>
        <p:spPr>
          <a:xfrm>
            <a:off x="5451941" y="5400782"/>
            <a:ext cx="1217203" cy="912902"/>
          </a:xfrm>
          <a:prstGeom prst="rect">
            <a:avLst/>
          </a:prstGeom>
        </p:spPr>
      </p:pic>
    </p:spTree>
    <p:extLst>
      <p:ext uri="{BB962C8B-B14F-4D97-AF65-F5344CB8AC3E}">
        <p14:creationId xmlns:p14="http://schemas.microsoft.com/office/powerpoint/2010/main" val="10679483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问题与挑战</a:t>
            </a:r>
            <a:endParaRPr kumimoji="1" lang="zh-CN" altLang="en-US" dirty="0">
              <a:latin typeface="微软雅黑"/>
              <a:ea typeface="微软雅黑"/>
              <a:cs typeface="微软雅黑"/>
            </a:endParaRPr>
          </a:p>
        </p:txBody>
      </p:sp>
      <p:sp>
        <p:nvSpPr>
          <p:cNvPr id="3" name="文本框 2"/>
          <p:cNvSpPr txBox="1"/>
          <p:nvPr/>
        </p:nvSpPr>
        <p:spPr>
          <a:xfrm>
            <a:off x="905393" y="1886470"/>
            <a:ext cx="7389117" cy="3397853"/>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a:t>
            </a:r>
            <a:r>
              <a:rPr kumimoji="1" lang="zh-CN" altLang="en-US" sz="2400" dirty="0" smtClean="0">
                <a:solidFill>
                  <a:srgbClr val="0000FF"/>
                </a:solidFill>
                <a:latin typeface="微软雅黑"/>
                <a:ea typeface="微软雅黑"/>
                <a:cs typeface="微软雅黑"/>
              </a:rPr>
              <a:t>存储资源</a:t>
            </a:r>
            <a:r>
              <a:rPr kumimoji="1" lang="zh-CN" altLang="en-US" sz="2400" dirty="0" smtClean="0">
                <a:latin typeface="微软雅黑"/>
                <a:ea typeface="微软雅黑"/>
                <a:cs typeface="微软雅黑"/>
              </a:rPr>
              <a:t>分布和用户分布不匹配</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上行带宽有限；</a:t>
            </a:r>
            <a:r>
              <a:rPr kumimoji="1" lang="zh-CN" altLang="en-US" sz="2000" dirty="0" smtClean="0">
                <a:latin typeface="微软雅黑"/>
                <a:ea typeface="微软雅黑"/>
                <a:cs typeface="微软雅黑"/>
              </a:rPr>
              <a:t>无规划</a:t>
            </a:r>
            <a:r>
              <a:rPr kumimoji="1" lang="zh-CN" altLang="en-US" sz="2000" dirty="0">
                <a:latin typeface="微软雅黑"/>
                <a:ea typeface="微软雅黑"/>
                <a:cs typeface="微软雅黑"/>
              </a:rPr>
              <a:t>、</a:t>
            </a:r>
            <a:r>
              <a:rPr kumimoji="1" lang="zh-CN" altLang="en-US" sz="2000" dirty="0" smtClean="0">
                <a:latin typeface="微软雅黑"/>
                <a:ea typeface="微软雅黑"/>
                <a:cs typeface="微软雅黑"/>
              </a:rPr>
              <a:t>不均匀</a:t>
            </a:r>
            <a:r>
              <a:rPr kumimoji="1" lang="zh-CN" altLang="en-US" sz="2000" dirty="0" smtClean="0">
                <a:latin typeface="微软雅黑"/>
                <a:ea typeface="微软雅黑"/>
                <a:cs typeface="微软雅黑"/>
              </a:rPr>
              <a:t>部署</a:t>
            </a:r>
            <a:endParaRPr kumimoji="1" lang="en-US" altLang="zh-CN" sz="20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移动网络中</a:t>
            </a:r>
            <a:r>
              <a:rPr kumimoji="1" lang="zh-CN" altLang="en-US" sz="2000" dirty="0" smtClean="0">
                <a:latin typeface="微软雅黑"/>
                <a:ea typeface="微软雅黑"/>
                <a:cs typeface="微软雅黑"/>
              </a:rPr>
              <a:t>用户</a:t>
            </a:r>
            <a:r>
              <a:rPr kumimoji="1" lang="zh-CN" altLang="en-US" sz="2000" dirty="0" smtClean="0">
                <a:latin typeface="微软雅黑"/>
                <a:ea typeface="微软雅黑"/>
                <a:cs typeface="微软雅黑"/>
              </a:rPr>
              <a:t>位置</a:t>
            </a:r>
            <a:r>
              <a:rPr kumimoji="1" lang="zh-CN" altLang="en-US" sz="2000" dirty="0" smtClean="0">
                <a:latin typeface="微软雅黑"/>
                <a:ea typeface="微软雅黑"/>
                <a:cs typeface="微软雅黑"/>
              </a:rPr>
              <a:t>分布动态</a:t>
            </a:r>
            <a:r>
              <a:rPr kumimoji="1" lang="zh-CN" altLang="en-US" sz="2000" dirty="0" smtClean="0">
                <a:latin typeface="微软雅黑"/>
                <a:ea typeface="微软雅黑"/>
                <a:cs typeface="微软雅黑"/>
              </a:rPr>
              <a:t>性变化</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区域内容偏好</a:t>
            </a:r>
            <a:endParaRPr kumimoji="1" lang="en-US" altLang="zh-CN" sz="2000" dirty="0">
              <a:latin typeface="微软雅黑"/>
              <a:ea typeface="微软雅黑"/>
              <a:cs typeface="微软雅黑"/>
            </a:endParaRPr>
          </a:p>
          <a:p>
            <a:pPr marL="800100" lvl="1" indent="-342900">
              <a:lnSpc>
                <a:spcPct val="130000"/>
              </a:lnSpc>
              <a:buFont typeface="Wingdings" charset="2"/>
              <a:buChar char="ü"/>
            </a:pPr>
            <a:endParaRPr kumimoji="1" lang="en-US" altLang="zh-CN" dirty="0" smtClean="0">
              <a:latin typeface="微软雅黑"/>
              <a:ea typeface="微软雅黑"/>
              <a:cs typeface="微软雅黑"/>
            </a:endParaRPr>
          </a:p>
          <a:p>
            <a:pPr marL="342900" indent="-342900">
              <a:lnSpc>
                <a:spcPct val="130000"/>
              </a:lnSpc>
              <a:buFont typeface="Wingdings" charset="2"/>
              <a:buChar char="l"/>
            </a:pPr>
            <a:r>
              <a:rPr kumimoji="1" lang="zh-CN" altLang="en-US" sz="2400" dirty="0">
                <a:latin typeface="微软雅黑"/>
                <a:ea typeface="微软雅黑"/>
                <a:cs typeface="微软雅黑"/>
              </a:rPr>
              <a:t>边缘</a:t>
            </a:r>
            <a:r>
              <a:rPr kumimoji="1" lang="zh-CN" altLang="en-US" sz="2400" dirty="0">
                <a:solidFill>
                  <a:srgbClr val="0000FF"/>
                </a:solidFill>
                <a:latin typeface="微软雅黑"/>
                <a:ea typeface="微软雅黑"/>
                <a:cs typeface="微软雅黑"/>
              </a:rPr>
              <a:t>计算资源</a:t>
            </a:r>
            <a:r>
              <a:rPr kumimoji="1" lang="zh-CN" altLang="en-US" sz="2400" dirty="0">
                <a:latin typeface="微软雅黑"/>
                <a:ea typeface="微软雅黑"/>
                <a:cs typeface="微软雅黑"/>
              </a:rPr>
              <a:t>需求</a:t>
            </a:r>
            <a:r>
              <a:rPr kumimoji="1" lang="zh-CN" altLang="en-US" sz="2400" dirty="0" smtClean="0">
                <a:latin typeface="微软雅黑"/>
                <a:ea typeface="微软雅黑"/>
                <a:cs typeface="微软雅黑"/>
              </a:rPr>
              <a:t>大</a:t>
            </a:r>
            <a:r>
              <a:rPr kumimoji="1" lang="en-US" altLang="zh-CN" sz="2400" dirty="0" smtClean="0">
                <a:latin typeface="微软雅黑"/>
                <a:ea typeface="微软雅黑"/>
                <a:cs typeface="微软雅黑"/>
              </a:rPr>
              <a:t>  </a:t>
            </a:r>
          </a:p>
          <a:p>
            <a:pPr marL="800100" lvl="1" indent="-342900">
              <a:lnSpc>
                <a:spcPct val="130000"/>
              </a:lnSpc>
              <a:buFont typeface="Wingdings" charset="2"/>
              <a:buChar char="ü"/>
            </a:pPr>
            <a:r>
              <a:rPr kumimoji="1" lang="zh-CN" altLang="en-US" sz="2000" dirty="0" smtClean="0">
                <a:solidFill>
                  <a:srgbClr val="0000FF"/>
                </a:solidFill>
                <a:latin typeface="微软雅黑"/>
                <a:ea typeface="微软雅黑"/>
                <a:cs typeface="微软雅黑"/>
              </a:rPr>
              <a:t>内容源</a:t>
            </a:r>
            <a:r>
              <a:rPr kumimoji="1" lang="zh-CN" altLang="en-US" sz="2000" dirty="0">
                <a:latin typeface="微软雅黑"/>
                <a:ea typeface="微软雅黑"/>
                <a:cs typeface="微软雅黑"/>
              </a:rPr>
              <a:t>（主播）</a:t>
            </a:r>
            <a:r>
              <a:rPr kumimoji="1" lang="zh-CN" altLang="en-US" sz="2000" dirty="0" smtClean="0">
                <a:latin typeface="微软雅黑"/>
                <a:ea typeface="微软雅黑"/>
                <a:cs typeface="微软雅黑"/>
              </a:rPr>
              <a:t>异质，地域分布广泛</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实时交互</a:t>
            </a:r>
            <a:r>
              <a:rPr kumimoji="1" lang="en-US" altLang="zh-CN" sz="2000" dirty="0" smtClean="0">
                <a:latin typeface="微软雅黑"/>
                <a:ea typeface="微软雅黑"/>
                <a:cs typeface="微软雅黑"/>
              </a:rPr>
              <a:t>：</a:t>
            </a:r>
            <a:r>
              <a:rPr kumimoji="1" lang="en-US" altLang="en-US" sz="2000" dirty="0" smtClean="0">
                <a:latin typeface="微软雅黑"/>
                <a:ea typeface="微软雅黑"/>
                <a:cs typeface="微软雅黑"/>
              </a:rPr>
              <a:t>低延迟要求</a:t>
            </a:r>
            <a:r>
              <a:rPr kumimoji="1" lang="en-US" altLang="en-US" sz="2000" dirty="0" smtClean="0">
                <a:latin typeface="微软雅黑"/>
                <a:ea typeface="微软雅黑"/>
                <a:cs typeface="微软雅黑"/>
              </a:rPr>
              <a:t>高</a:t>
            </a:r>
            <a:endParaRPr kumimoji="1" lang="en-US" altLang="en-US" sz="2000" dirty="0" smtClean="0">
              <a:latin typeface="微软雅黑"/>
              <a:ea typeface="微软雅黑"/>
              <a:cs typeface="微软雅黑"/>
            </a:endParaRPr>
          </a:p>
        </p:txBody>
      </p:sp>
    </p:spTree>
    <p:extLst>
      <p:ext uri="{BB962C8B-B14F-4D97-AF65-F5344CB8AC3E}">
        <p14:creationId xmlns:p14="http://schemas.microsoft.com/office/powerpoint/2010/main" val="32013645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问题与挑战</a:t>
            </a:r>
            <a:endParaRPr kumimoji="1" lang="zh-CN" altLang="en-US" dirty="0">
              <a:latin typeface="微软雅黑"/>
              <a:ea typeface="微软雅黑"/>
              <a:cs typeface="微软雅黑"/>
            </a:endParaRPr>
          </a:p>
        </p:txBody>
      </p:sp>
      <p:sp>
        <p:nvSpPr>
          <p:cNvPr id="4" name="文本框 3"/>
          <p:cNvSpPr txBox="1"/>
          <p:nvPr/>
        </p:nvSpPr>
        <p:spPr>
          <a:xfrm>
            <a:off x="1633123" y="4871684"/>
            <a:ext cx="5969943" cy="584776"/>
          </a:xfrm>
          <a:prstGeom prst="rect">
            <a:avLst/>
          </a:prstGeom>
          <a:noFill/>
        </p:spPr>
        <p:txBody>
          <a:bodyPr wrap="square" rtlCol="0">
            <a:spAutoFit/>
          </a:bodyPr>
          <a:lstStyle/>
          <a:p>
            <a:pPr marL="0" lvl="1"/>
            <a:r>
              <a:rPr kumimoji="1" lang="zh-CN" altLang="en-US" sz="3200" dirty="0" smtClean="0">
                <a:latin typeface="微软雅黑"/>
                <a:ea typeface="微软雅黑"/>
                <a:cs typeface="微软雅黑"/>
              </a:rPr>
              <a:t>边缘</a:t>
            </a:r>
            <a:r>
              <a:rPr kumimoji="1" lang="zh-CN" altLang="en-US" sz="3200" dirty="0" smtClean="0">
                <a:latin typeface="微软雅黑"/>
                <a:ea typeface="微软雅黑"/>
                <a:cs typeface="微软雅黑"/>
              </a:rPr>
              <a:t>计算</a:t>
            </a:r>
            <a:r>
              <a:rPr kumimoji="1" lang="zh-CN" altLang="en-US" sz="3200" dirty="0" smtClean="0">
                <a:latin typeface="微软雅黑"/>
                <a:ea typeface="微软雅黑"/>
                <a:cs typeface="微软雅黑"/>
              </a:rPr>
              <a:t>   </a:t>
            </a:r>
            <a:r>
              <a:rPr kumimoji="1" lang="zh-CN" altLang="en-US" sz="3200" dirty="0" smtClean="0">
                <a:latin typeface="微软雅黑"/>
                <a:ea typeface="微软雅黑"/>
                <a:cs typeface="微软雅黑"/>
              </a:rPr>
              <a:t>用户体验</a:t>
            </a:r>
            <a:r>
              <a:rPr kumimoji="1" lang="en-US" altLang="zh-CN" sz="3200" dirty="0" smtClean="0">
                <a:latin typeface="微软雅黑"/>
                <a:ea typeface="微软雅黑"/>
                <a:cs typeface="微软雅黑"/>
              </a:rPr>
              <a:t>&amp;</a:t>
            </a:r>
            <a:r>
              <a:rPr kumimoji="1" lang="zh-CN" altLang="en-US" sz="3200" dirty="0" smtClean="0">
                <a:latin typeface="微软雅黑"/>
                <a:ea typeface="微软雅黑"/>
                <a:cs typeface="微软雅黑"/>
              </a:rPr>
              <a:t>系统开销</a:t>
            </a:r>
            <a:endParaRPr kumimoji="1" lang="zh-CN" altLang="en-US" sz="3200" dirty="0">
              <a:latin typeface="微软雅黑"/>
              <a:ea typeface="微软雅黑"/>
              <a:cs typeface="微软雅黑"/>
            </a:endParaRPr>
          </a:p>
        </p:txBody>
      </p:sp>
      <p:sp>
        <p:nvSpPr>
          <p:cNvPr id="6" name="文本框 5"/>
          <p:cNvSpPr txBox="1"/>
          <p:nvPr/>
        </p:nvSpPr>
        <p:spPr>
          <a:xfrm>
            <a:off x="905393" y="1886470"/>
            <a:ext cx="7389117" cy="1757404"/>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a:t>
            </a:r>
            <a:r>
              <a:rPr kumimoji="1" lang="en-US" altLang="en-US" sz="2400" dirty="0" smtClean="0">
                <a:solidFill>
                  <a:srgbClr val="0000FF"/>
                </a:solidFill>
                <a:latin typeface="微软雅黑"/>
                <a:ea typeface="微软雅黑"/>
                <a:cs typeface="微软雅黑"/>
              </a:rPr>
              <a:t>网络</a:t>
            </a:r>
            <a:r>
              <a:rPr kumimoji="1" lang="zh-CN" altLang="en-US" sz="2400" dirty="0" smtClean="0">
                <a:solidFill>
                  <a:srgbClr val="0000FF"/>
                </a:solidFill>
                <a:latin typeface="微软雅黑"/>
                <a:ea typeface="微软雅黑"/>
                <a:cs typeface="微软雅黑"/>
              </a:rPr>
              <a:t>资源</a:t>
            </a:r>
            <a:r>
              <a:rPr kumimoji="1" lang="zh-CN" altLang="en-US" sz="2400" dirty="0" smtClean="0">
                <a:latin typeface="微软雅黑"/>
                <a:ea typeface="微软雅黑"/>
                <a:cs typeface="微软雅黑"/>
              </a:rPr>
              <a:t>动态时变</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边缘网络路径多：</a:t>
            </a:r>
            <a:r>
              <a:rPr kumimoji="1" lang="zh-CN" altLang="en-US" sz="2000" dirty="0" smtClean="0">
                <a:latin typeface="微软雅黑"/>
                <a:ea typeface="微软雅黑"/>
                <a:cs typeface="微软雅黑"/>
              </a:rPr>
              <a:t>网络多宿主</a:t>
            </a:r>
            <a:r>
              <a:rPr kumimoji="1" lang="zh-CN" altLang="zh-CN" sz="2000" dirty="0">
                <a:latin typeface="微软雅黑"/>
                <a:ea typeface="微软雅黑"/>
                <a:cs typeface="微软雅黑"/>
              </a:rPr>
              <a:t>、</a:t>
            </a:r>
            <a:r>
              <a:rPr kumimoji="1" lang="zh-CN" altLang="en-US" sz="2000" dirty="0" smtClean="0">
                <a:latin typeface="微软雅黑"/>
                <a:ea typeface="微软雅黑"/>
                <a:cs typeface="微软雅黑"/>
              </a:rPr>
              <a:t>内容多宿主</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路由质量判断</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调度环境复杂</a:t>
            </a:r>
            <a:endParaRPr kumimoji="1" lang="en-US" altLang="zh-CN" sz="2000" dirty="0">
              <a:latin typeface="微软雅黑"/>
              <a:ea typeface="微软雅黑"/>
              <a:cs typeface="微软雅黑"/>
            </a:endParaRPr>
          </a:p>
        </p:txBody>
      </p:sp>
    </p:spTree>
    <p:extLst>
      <p:ext uri="{BB962C8B-B14F-4D97-AF65-F5344CB8AC3E}">
        <p14:creationId xmlns:p14="http://schemas.microsoft.com/office/powerpoint/2010/main" val="2589465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410" y="246745"/>
            <a:ext cx="8153400" cy="990600"/>
          </a:xfrm>
        </p:spPr>
        <p:txBody>
          <a:bodyPr/>
          <a:lstStyle/>
          <a:p>
            <a:r>
              <a:rPr kumimoji="1" lang="zh-CN" altLang="en-US" dirty="0" smtClean="0">
                <a:latin typeface="微软雅黑"/>
                <a:ea typeface="微软雅黑"/>
                <a:cs typeface="微软雅黑"/>
              </a:rPr>
              <a:t>研究框架</a:t>
            </a:r>
            <a:endParaRPr kumimoji="1" lang="zh-CN" altLang="en-US" dirty="0">
              <a:latin typeface="微软雅黑"/>
              <a:ea typeface="微软雅黑"/>
              <a:cs typeface="微软雅黑"/>
            </a:endParaRPr>
          </a:p>
        </p:txBody>
      </p:sp>
      <p:pic>
        <p:nvPicPr>
          <p:cNvPr id="3" name="图片 2" descr="framewor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6" y="1623491"/>
            <a:ext cx="6739466" cy="5014376"/>
          </a:xfrm>
          <a:prstGeom prst="rect">
            <a:avLst/>
          </a:prstGeom>
        </p:spPr>
      </p:pic>
    </p:spTree>
    <p:extLst>
      <p:ext uri="{BB962C8B-B14F-4D97-AF65-F5344CB8AC3E}">
        <p14:creationId xmlns:p14="http://schemas.microsoft.com/office/powerpoint/2010/main" val="120771163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emplate004">
  <a:themeElements>
    <a:clrScheme name="中值">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值">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值">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template004.thmx</Template>
  <TotalTime>82145</TotalTime>
  <Words>6102</Words>
  <Application>Microsoft Macintosh PowerPoint</Application>
  <PresentationFormat>全屏显示(4:3)</PresentationFormat>
  <Paragraphs>637</Paragraphs>
  <Slides>53</Slides>
  <Notes>53</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template004</vt:lpstr>
      <vt:lpstr>基于边缘计算的视频内容 分发策略研究 </vt:lpstr>
      <vt:lpstr>内容提要</vt:lpstr>
      <vt:lpstr>研究背景：在线视频服务现状</vt:lpstr>
      <vt:lpstr>研究背景：视频分发现状</vt:lpstr>
      <vt:lpstr>研究背景：边缘计算</vt:lpstr>
      <vt:lpstr>研究背景：边缘计算</vt:lpstr>
      <vt:lpstr>问题与挑战</vt:lpstr>
      <vt:lpstr>问题与挑战</vt:lpstr>
      <vt:lpstr>研究框架</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学生一作论文</vt:lpstr>
      <vt:lpstr>非一作论文&amp;项目</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边缘网络多媒体内容分发策略研究 </dc:title>
  <dc:creator>hshark</dc:creator>
  <cp:lastModifiedBy>mym ma</cp:lastModifiedBy>
  <cp:revision>2371</cp:revision>
  <dcterms:created xsi:type="dcterms:W3CDTF">2017-03-04T01:48:07Z</dcterms:created>
  <dcterms:modified xsi:type="dcterms:W3CDTF">2018-05-29T12:54:06Z</dcterms:modified>
</cp:coreProperties>
</file>